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86" r:id="rId4"/>
    <p:sldId id="258" r:id="rId5"/>
    <p:sldId id="318" r:id="rId6"/>
    <p:sldId id="270" r:id="rId7"/>
    <p:sldId id="269" r:id="rId8"/>
    <p:sldId id="316" r:id="rId9"/>
    <p:sldId id="317" r:id="rId10"/>
    <p:sldId id="281" r:id="rId11"/>
    <p:sldId id="298" r:id="rId12"/>
    <p:sldId id="271" r:id="rId13"/>
    <p:sldId id="272" r:id="rId14"/>
    <p:sldId id="259" r:id="rId15"/>
    <p:sldId id="260" r:id="rId16"/>
    <p:sldId id="314" r:id="rId17"/>
    <p:sldId id="290" r:id="rId18"/>
    <p:sldId id="291" r:id="rId19"/>
    <p:sldId id="299" r:id="rId20"/>
    <p:sldId id="295" r:id="rId21"/>
    <p:sldId id="300" r:id="rId22"/>
    <p:sldId id="301" r:id="rId23"/>
    <p:sldId id="289" r:id="rId24"/>
    <p:sldId id="280" r:id="rId25"/>
    <p:sldId id="274" r:id="rId26"/>
    <p:sldId id="321" r:id="rId27"/>
    <p:sldId id="322" r:id="rId28"/>
    <p:sldId id="323" r:id="rId29"/>
    <p:sldId id="324" r:id="rId30"/>
    <p:sldId id="325" r:id="rId31"/>
    <p:sldId id="326" r:id="rId32"/>
    <p:sldId id="303" r:id="rId33"/>
    <p:sldId id="304" r:id="rId34"/>
    <p:sldId id="305" r:id="rId35"/>
    <p:sldId id="306" r:id="rId36"/>
    <p:sldId id="307" r:id="rId37"/>
    <p:sldId id="276" r:id="rId38"/>
    <p:sldId id="279" r:id="rId39"/>
    <p:sldId id="313" r:id="rId40"/>
    <p:sldId id="288" r:id="rId41"/>
    <p:sldId id="296" r:id="rId42"/>
    <p:sldId id="302" r:id="rId43"/>
    <p:sldId id="292" r:id="rId44"/>
    <p:sldId id="308" r:id="rId45"/>
    <p:sldId id="287" r:id="rId46"/>
    <p:sldId id="293" r:id="rId47"/>
    <p:sldId id="312" r:id="rId48"/>
    <p:sldId id="294" r:id="rId49"/>
    <p:sldId id="319" r:id="rId50"/>
    <p:sldId id="320" r:id="rId51"/>
    <p:sldId id="282" r:id="rId52"/>
    <p:sldId id="283" r:id="rId53"/>
    <p:sldId id="284" r:id="rId54"/>
    <p:sldId id="309" r:id="rId55"/>
    <p:sldId id="310" r:id="rId56"/>
    <p:sldId id="311" r:id="rId5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>
        <p:scale>
          <a:sx n="70" d="100"/>
          <a:sy n="70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45D54-ADD0-4070-A26C-BEA24D4D8C79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F46760-61CE-46E4-AABC-06A08C9D7DF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solidFill>
                <a:srgbClr val="0066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FD4-6960-44EB-84C0-1BE3CDF34EAF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3B8-1FF8-45E0-8897-1CB85D44C9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FD4-6960-44EB-84C0-1BE3CDF34EAF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3B8-1FF8-45E0-8897-1CB85D44C9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FD4-6960-44EB-84C0-1BE3CDF34EAF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3B8-1FF8-45E0-8897-1CB85D44C9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 rot="16200000">
            <a:off x="4329113" y="2043112"/>
            <a:ext cx="482600" cy="91471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endParaRPr kumimoji="1" lang="en-GB" smtClean="0">
              <a:solidFill>
                <a:srgbClr val="FFFF00"/>
              </a:solidFill>
            </a:endParaRPr>
          </a:p>
        </p:txBody>
      </p:sp>
      <p:sp>
        <p:nvSpPr>
          <p:cNvPr id="6" name="Rectangle 1030"/>
          <p:cNvSpPr>
            <a:spLocks noChangeArrowheads="1"/>
          </p:cNvSpPr>
          <p:nvPr/>
        </p:nvSpPr>
        <p:spPr bwMode="auto">
          <a:xfrm>
            <a:off x="6496050" y="6381750"/>
            <a:ext cx="2224088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kumimoji="1" lang="it-IT" sz="800" dirty="0" smtClean="0">
                <a:latin typeface="+mn-lt"/>
              </a:rPr>
              <a:t>Stefano Paleari </a:t>
            </a:r>
          </a:p>
          <a:p>
            <a:pPr algn="ctr">
              <a:defRPr/>
            </a:pPr>
            <a:r>
              <a:rPr kumimoji="1" lang="it-IT" sz="800" dirty="0" smtClean="0">
                <a:latin typeface="+mn-lt"/>
              </a:rPr>
              <a:t>12 Giugno 2013</a:t>
            </a:r>
          </a:p>
        </p:txBody>
      </p:sp>
      <p:sp>
        <p:nvSpPr>
          <p:cNvPr id="7" name="Rectangle 1031"/>
          <p:cNvSpPr>
            <a:spLocks noChangeArrowheads="1"/>
          </p:cNvSpPr>
          <p:nvPr/>
        </p:nvSpPr>
        <p:spPr bwMode="auto">
          <a:xfrm>
            <a:off x="107950" y="6430963"/>
            <a:ext cx="26606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/>
          <a:lstStyle/>
          <a:p>
            <a:pPr algn="ctr"/>
            <a:r>
              <a:rPr lang="it-IT" sz="800">
                <a:latin typeface="Verdana" pitchFamily="-65" charset="0"/>
              </a:rPr>
              <a:t>Criticità ed Emergenze </a:t>
            </a:r>
            <a:br>
              <a:rPr lang="it-IT" sz="800">
                <a:latin typeface="Verdana" pitchFamily="-65" charset="0"/>
              </a:rPr>
            </a:br>
            <a:r>
              <a:rPr lang="it-IT" sz="800">
                <a:latin typeface="Verdana" pitchFamily="-65" charset="0"/>
              </a:rPr>
              <a:t>nel Sistema Universitario</a:t>
            </a:r>
            <a:endParaRPr kumimoji="1" lang="it-IT" sz="800">
              <a:solidFill>
                <a:srgbClr val="000000"/>
              </a:solidFill>
              <a:latin typeface="Verdana" pitchFamily="-65" charset="0"/>
            </a:endParaRPr>
          </a:p>
        </p:txBody>
      </p:sp>
      <p:sp>
        <p:nvSpPr>
          <p:cNvPr id="8" name="Line 1032"/>
          <p:cNvSpPr>
            <a:spLocks noChangeShapeType="1"/>
          </p:cNvSpPr>
          <p:nvPr/>
        </p:nvSpPr>
        <p:spPr bwMode="auto">
          <a:xfrm flipV="1">
            <a:off x="214313" y="609600"/>
            <a:ext cx="876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9" name="Line 1033"/>
          <p:cNvSpPr>
            <a:spLocks noChangeShapeType="1"/>
          </p:cNvSpPr>
          <p:nvPr/>
        </p:nvSpPr>
        <p:spPr bwMode="auto">
          <a:xfrm>
            <a:off x="214313" y="650875"/>
            <a:ext cx="87630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10" name="Line 1034"/>
          <p:cNvSpPr>
            <a:spLocks noChangeShapeType="1"/>
          </p:cNvSpPr>
          <p:nvPr/>
        </p:nvSpPr>
        <p:spPr bwMode="auto">
          <a:xfrm flipV="1">
            <a:off x="201613" y="6324600"/>
            <a:ext cx="8763000" cy="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latin typeface="Arial" pitchFamily="-65" charset="0"/>
              <a:ea typeface="Arial" pitchFamily="-65" charset="0"/>
              <a:cs typeface="Arial" pitchFamily="-65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4967064"/>
          </a:xfrm>
        </p:spPr>
        <p:txBody>
          <a:bodyPr/>
          <a:lstStyle>
            <a:lvl1pPr>
              <a:lnSpc>
                <a:spcPct val="140000"/>
              </a:lnSpc>
              <a:defRPr/>
            </a:lvl1pPr>
            <a:lvl2pPr>
              <a:lnSpc>
                <a:spcPct val="140000"/>
              </a:lnSpc>
              <a:defRPr/>
            </a:lvl2pPr>
            <a:lvl3pPr>
              <a:lnSpc>
                <a:spcPct val="140000"/>
              </a:lnSpc>
              <a:defRPr/>
            </a:lvl3pPr>
            <a:lvl4pPr>
              <a:lnSpc>
                <a:spcPct val="140000"/>
              </a:lnSpc>
              <a:defRPr/>
            </a:lvl4pPr>
            <a:lvl5pPr>
              <a:lnSpc>
                <a:spcPct val="140000"/>
              </a:lnSpc>
              <a:defRPr/>
            </a:lvl5pPr>
          </a:lstStyle>
          <a:p>
            <a:pPr lvl="0"/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</a:t>
            </a:r>
            <a:r>
              <a:rPr lang="en-GB" noProof="0" dirty="0" err="1" smtClean="0"/>
              <a:t>stili</a:t>
            </a:r>
            <a:r>
              <a:rPr lang="en-GB" noProof="0" dirty="0" smtClean="0"/>
              <a:t> del </a:t>
            </a:r>
            <a:r>
              <a:rPr lang="en-GB" noProof="0" dirty="0" err="1" smtClean="0"/>
              <a:t>testo</a:t>
            </a:r>
            <a:r>
              <a:rPr lang="en-GB" noProof="0" dirty="0" smtClean="0"/>
              <a:t> </a:t>
            </a:r>
            <a:r>
              <a:rPr lang="en-GB" noProof="0" dirty="0" err="1" smtClean="0"/>
              <a:t>dello</a:t>
            </a:r>
            <a:r>
              <a:rPr lang="en-GB" noProof="0" dirty="0" smtClean="0"/>
              <a:t> schema</a:t>
            </a:r>
          </a:p>
          <a:p>
            <a:pPr lvl="1"/>
            <a:r>
              <a:rPr lang="en-GB" noProof="0" dirty="0" smtClean="0"/>
              <a:t>Secondo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Terzo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3"/>
            <a:r>
              <a:rPr lang="en-GB" noProof="0" dirty="0" smtClean="0"/>
              <a:t>Quarto </a:t>
            </a:r>
            <a:r>
              <a:rPr lang="en-GB" noProof="0" dirty="0" err="1" smtClean="0"/>
              <a:t>livello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Quinto</a:t>
            </a:r>
            <a:r>
              <a:rPr lang="en-GB" noProof="0" dirty="0" smtClean="0"/>
              <a:t> </a:t>
            </a:r>
            <a:r>
              <a:rPr lang="en-GB" noProof="0" dirty="0" err="1" smtClean="0"/>
              <a:t>livello</a:t>
            </a:r>
            <a:endParaRPr lang="en-GB" noProof="0" dirty="0"/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9088" y="-71462"/>
            <a:ext cx="8915400" cy="69215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GB" noProof="0" dirty="0" smtClean="0"/>
              <a:t>Fare </a:t>
            </a:r>
            <a:r>
              <a:rPr lang="en-GB" noProof="0" dirty="0" err="1" smtClean="0"/>
              <a:t>clic</a:t>
            </a:r>
            <a:r>
              <a:rPr lang="en-GB" noProof="0" dirty="0" smtClean="0"/>
              <a:t> per </a:t>
            </a:r>
            <a:r>
              <a:rPr lang="en-GB" noProof="0" dirty="0" err="1" smtClean="0"/>
              <a:t>modificare</a:t>
            </a:r>
            <a:r>
              <a:rPr lang="en-GB" noProof="0" dirty="0" smtClean="0"/>
              <a:t> lo stile del </a:t>
            </a:r>
            <a:r>
              <a:rPr lang="en-GB" noProof="0" dirty="0" err="1" smtClean="0"/>
              <a:t>titolo</a:t>
            </a:r>
            <a:endParaRPr lang="en-GB" noProof="0" dirty="0"/>
          </a:p>
        </p:txBody>
      </p:sp>
      <p:sp>
        <p:nvSpPr>
          <p:cNvPr id="11" name="Rectangle 1029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976563" y="6438900"/>
            <a:ext cx="2819400" cy="342900"/>
          </a:xfrm>
        </p:spPr>
        <p:txBody>
          <a:bodyPr/>
          <a:lstStyle>
            <a:lvl1pPr>
              <a:defRPr/>
            </a:lvl1pPr>
          </a:lstStyle>
          <a:p>
            <a:fld id="{48F148EB-98C5-42E7-83CA-B2D21D98946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FD4-6960-44EB-84C0-1BE3CDF34EAF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3B8-1FF8-45E0-8897-1CB85D44C9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FD4-6960-44EB-84C0-1BE3CDF34EAF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3B8-1FF8-45E0-8897-1CB85D44C9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FD4-6960-44EB-84C0-1BE3CDF34EAF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3B8-1FF8-45E0-8897-1CB85D44C9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FD4-6960-44EB-84C0-1BE3CDF34EAF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3B8-1FF8-45E0-8897-1CB85D44C9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FD4-6960-44EB-84C0-1BE3CDF34EAF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3B8-1FF8-45E0-8897-1CB85D44C9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FD4-6960-44EB-84C0-1BE3CDF34EAF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3B8-1FF8-45E0-8897-1CB85D44C9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FD4-6960-44EB-84C0-1BE3CDF34EAF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3B8-1FF8-45E0-8897-1CB85D44C9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0FD4-6960-44EB-84C0-1BE3CDF34EAF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7B3B8-1FF8-45E0-8897-1CB85D44C931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it-I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it-I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0FD4-6960-44EB-84C0-1BE3CDF34EAF}" type="datetimeFigureOut">
              <a:rPr lang="it-IT" smtClean="0"/>
              <a:pPr/>
              <a:t>18/11/2013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7B3B8-1FF8-45E0-8897-1CB85D44C931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6.emf"/><Relationship Id="rId18" Type="http://schemas.openxmlformats.org/officeDocument/2006/relationships/image" Target="../media/image61.emf"/><Relationship Id="rId3" Type="http://schemas.openxmlformats.org/officeDocument/2006/relationships/image" Target="../media/image46.emf"/><Relationship Id="rId21" Type="http://schemas.openxmlformats.org/officeDocument/2006/relationships/image" Target="../media/image64.emf"/><Relationship Id="rId7" Type="http://schemas.openxmlformats.org/officeDocument/2006/relationships/image" Target="../media/image50.emf"/><Relationship Id="rId12" Type="http://schemas.openxmlformats.org/officeDocument/2006/relationships/image" Target="../media/image55.emf"/><Relationship Id="rId17" Type="http://schemas.openxmlformats.org/officeDocument/2006/relationships/image" Target="../media/image60.emf"/><Relationship Id="rId2" Type="http://schemas.openxmlformats.org/officeDocument/2006/relationships/image" Target="../media/image24.jpeg"/><Relationship Id="rId16" Type="http://schemas.openxmlformats.org/officeDocument/2006/relationships/image" Target="../media/image59.emf"/><Relationship Id="rId20" Type="http://schemas.openxmlformats.org/officeDocument/2006/relationships/image" Target="../media/image63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emf"/><Relationship Id="rId11" Type="http://schemas.openxmlformats.org/officeDocument/2006/relationships/image" Target="../media/image54.emf"/><Relationship Id="rId5" Type="http://schemas.openxmlformats.org/officeDocument/2006/relationships/image" Target="../media/image48.emf"/><Relationship Id="rId15" Type="http://schemas.openxmlformats.org/officeDocument/2006/relationships/image" Target="../media/image58.emf"/><Relationship Id="rId10" Type="http://schemas.openxmlformats.org/officeDocument/2006/relationships/image" Target="../media/image53.emf"/><Relationship Id="rId19" Type="http://schemas.openxmlformats.org/officeDocument/2006/relationships/image" Target="../media/image62.emf"/><Relationship Id="rId4" Type="http://schemas.openxmlformats.org/officeDocument/2006/relationships/image" Target="../media/image47.emf"/><Relationship Id="rId9" Type="http://schemas.openxmlformats.org/officeDocument/2006/relationships/image" Target="../media/image52.emf"/><Relationship Id="rId14" Type="http://schemas.openxmlformats.org/officeDocument/2006/relationships/image" Target="../media/image57.emf"/><Relationship Id="rId22" Type="http://schemas.openxmlformats.org/officeDocument/2006/relationships/image" Target="../media/image65.emf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9.emf"/><Relationship Id="rId21" Type="http://schemas.openxmlformats.org/officeDocument/2006/relationships/image" Target="../media/image84.emf"/><Relationship Id="rId42" Type="http://schemas.openxmlformats.org/officeDocument/2006/relationships/image" Target="../media/image105.emf"/><Relationship Id="rId47" Type="http://schemas.openxmlformats.org/officeDocument/2006/relationships/image" Target="../media/image110.emf"/><Relationship Id="rId63" Type="http://schemas.openxmlformats.org/officeDocument/2006/relationships/image" Target="../media/image126.emf"/><Relationship Id="rId68" Type="http://schemas.openxmlformats.org/officeDocument/2006/relationships/image" Target="../media/image131.emf"/><Relationship Id="rId84" Type="http://schemas.openxmlformats.org/officeDocument/2006/relationships/image" Target="../media/image147.emf"/><Relationship Id="rId89" Type="http://schemas.openxmlformats.org/officeDocument/2006/relationships/image" Target="../media/image152.emf"/><Relationship Id="rId112" Type="http://schemas.openxmlformats.org/officeDocument/2006/relationships/image" Target="../media/image175.emf"/><Relationship Id="rId16" Type="http://schemas.openxmlformats.org/officeDocument/2006/relationships/image" Target="../media/image79.emf"/><Relationship Id="rId107" Type="http://schemas.openxmlformats.org/officeDocument/2006/relationships/image" Target="../media/image170.emf"/><Relationship Id="rId11" Type="http://schemas.openxmlformats.org/officeDocument/2006/relationships/image" Target="../media/image74.emf"/><Relationship Id="rId24" Type="http://schemas.openxmlformats.org/officeDocument/2006/relationships/image" Target="../media/image87.emf"/><Relationship Id="rId32" Type="http://schemas.openxmlformats.org/officeDocument/2006/relationships/image" Target="../media/image95.emf"/><Relationship Id="rId37" Type="http://schemas.openxmlformats.org/officeDocument/2006/relationships/image" Target="../media/image100.emf"/><Relationship Id="rId40" Type="http://schemas.openxmlformats.org/officeDocument/2006/relationships/image" Target="../media/image103.emf"/><Relationship Id="rId45" Type="http://schemas.openxmlformats.org/officeDocument/2006/relationships/image" Target="../media/image108.emf"/><Relationship Id="rId53" Type="http://schemas.openxmlformats.org/officeDocument/2006/relationships/image" Target="../media/image116.emf"/><Relationship Id="rId58" Type="http://schemas.openxmlformats.org/officeDocument/2006/relationships/image" Target="../media/image121.emf"/><Relationship Id="rId66" Type="http://schemas.openxmlformats.org/officeDocument/2006/relationships/image" Target="../media/image129.emf"/><Relationship Id="rId74" Type="http://schemas.openxmlformats.org/officeDocument/2006/relationships/image" Target="../media/image137.emf"/><Relationship Id="rId79" Type="http://schemas.openxmlformats.org/officeDocument/2006/relationships/image" Target="../media/image142.emf"/><Relationship Id="rId87" Type="http://schemas.openxmlformats.org/officeDocument/2006/relationships/image" Target="../media/image150.emf"/><Relationship Id="rId102" Type="http://schemas.openxmlformats.org/officeDocument/2006/relationships/image" Target="../media/image165.emf"/><Relationship Id="rId110" Type="http://schemas.openxmlformats.org/officeDocument/2006/relationships/image" Target="../media/image173.emf"/><Relationship Id="rId115" Type="http://schemas.openxmlformats.org/officeDocument/2006/relationships/image" Target="../media/image24.jpeg"/><Relationship Id="rId5" Type="http://schemas.openxmlformats.org/officeDocument/2006/relationships/image" Target="../media/image68.emf"/><Relationship Id="rId61" Type="http://schemas.openxmlformats.org/officeDocument/2006/relationships/image" Target="../media/image124.emf"/><Relationship Id="rId82" Type="http://schemas.openxmlformats.org/officeDocument/2006/relationships/image" Target="../media/image145.emf"/><Relationship Id="rId90" Type="http://schemas.openxmlformats.org/officeDocument/2006/relationships/image" Target="../media/image153.emf"/><Relationship Id="rId95" Type="http://schemas.openxmlformats.org/officeDocument/2006/relationships/image" Target="../media/image158.emf"/><Relationship Id="rId19" Type="http://schemas.openxmlformats.org/officeDocument/2006/relationships/image" Target="../media/image82.emf"/><Relationship Id="rId14" Type="http://schemas.openxmlformats.org/officeDocument/2006/relationships/image" Target="../media/image77.emf"/><Relationship Id="rId22" Type="http://schemas.openxmlformats.org/officeDocument/2006/relationships/image" Target="../media/image85.emf"/><Relationship Id="rId27" Type="http://schemas.openxmlformats.org/officeDocument/2006/relationships/image" Target="../media/image90.emf"/><Relationship Id="rId30" Type="http://schemas.openxmlformats.org/officeDocument/2006/relationships/image" Target="../media/image93.emf"/><Relationship Id="rId35" Type="http://schemas.openxmlformats.org/officeDocument/2006/relationships/image" Target="../media/image98.emf"/><Relationship Id="rId43" Type="http://schemas.openxmlformats.org/officeDocument/2006/relationships/image" Target="../media/image106.emf"/><Relationship Id="rId48" Type="http://schemas.openxmlformats.org/officeDocument/2006/relationships/image" Target="../media/image111.emf"/><Relationship Id="rId56" Type="http://schemas.openxmlformats.org/officeDocument/2006/relationships/image" Target="../media/image119.emf"/><Relationship Id="rId64" Type="http://schemas.openxmlformats.org/officeDocument/2006/relationships/image" Target="../media/image127.emf"/><Relationship Id="rId69" Type="http://schemas.openxmlformats.org/officeDocument/2006/relationships/image" Target="../media/image132.emf"/><Relationship Id="rId77" Type="http://schemas.openxmlformats.org/officeDocument/2006/relationships/image" Target="../media/image140.emf"/><Relationship Id="rId100" Type="http://schemas.openxmlformats.org/officeDocument/2006/relationships/image" Target="../media/image163.emf"/><Relationship Id="rId105" Type="http://schemas.openxmlformats.org/officeDocument/2006/relationships/image" Target="../media/image168.emf"/><Relationship Id="rId113" Type="http://schemas.openxmlformats.org/officeDocument/2006/relationships/image" Target="../media/image176.emf"/><Relationship Id="rId8" Type="http://schemas.openxmlformats.org/officeDocument/2006/relationships/image" Target="../media/image71.emf"/><Relationship Id="rId51" Type="http://schemas.openxmlformats.org/officeDocument/2006/relationships/image" Target="../media/image114.emf"/><Relationship Id="rId72" Type="http://schemas.openxmlformats.org/officeDocument/2006/relationships/image" Target="../media/image135.emf"/><Relationship Id="rId80" Type="http://schemas.openxmlformats.org/officeDocument/2006/relationships/image" Target="../media/image143.emf"/><Relationship Id="rId85" Type="http://schemas.openxmlformats.org/officeDocument/2006/relationships/image" Target="../media/image148.emf"/><Relationship Id="rId93" Type="http://schemas.openxmlformats.org/officeDocument/2006/relationships/image" Target="../media/image156.emf"/><Relationship Id="rId98" Type="http://schemas.openxmlformats.org/officeDocument/2006/relationships/image" Target="../media/image161.emf"/><Relationship Id="rId3" Type="http://schemas.openxmlformats.org/officeDocument/2006/relationships/image" Target="../media/image67.emf"/><Relationship Id="rId12" Type="http://schemas.openxmlformats.org/officeDocument/2006/relationships/image" Target="../media/image75.emf"/><Relationship Id="rId17" Type="http://schemas.openxmlformats.org/officeDocument/2006/relationships/image" Target="../media/image80.emf"/><Relationship Id="rId25" Type="http://schemas.openxmlformats.org/officeDocument/2006/relationships/image" Target="../media/image88.emf"/><Relationship Id="rId33" Type="http://schemas.openxmlformats.org/officeDocument/2006/relationships/image" Target="../media/image96.emf"/><Relationship Id="rId38" Type="http://schemas.openxmlformats.org/officeDocument/2006/relationships/image" Target="../media/image101.emf"/><Relationship Id="rId46" Type="http://schemas.openxmlformats.org/officeDocument/2006/relationships/image" Target="../media/image109.emf"/><Relationship Id="rId59" Type="http://schemas.openxmlformats.org/officeDocument/2006/relationships/image" Target="../media/image122.emf"/><Relationship Id="rId67" Type="http://schemas.openxmlformats.org/officeDocument/2006/relationships/image" Target="../media/image130.emf"/><Relationship Id="rId103" Type="http://schemas.openxmlformats.org/officeDocument/2006/relationships/image" Target="../media/image166.emf"/><Relationship Id="rId108" Type="http://schemas.openxmlformats.org/officeDocument/2006/relationships/image" Target="../media/image171.emf"/><Relationship Id="rId20" Type="http://schemas.openxmlformats.org/officeDocument/2006/relationships/image" Target="../media/image83.emf"/><Relationship Id="rId41" Type="http://schemas.openxmlformats.org/officeDocument/2006/relationships/image" Target="../media/image104.emf"/><Relationship Id="rId54" Type="http://schemas.openxmlformats.org/officeDocument/2006/relationships/image" Target="../media/image117.emf"/><Relationship Id="rId62" Type="http://schemas.openxmlformats.org/officeDocument/2006/relationships/image" Target="../media/image125.emf"/><Relationship Id="rId70" Type="http://schemas.openxmlformats.org/officeDocument/2006/relationships/image" Target="../media/image133.emf"/><Relationship Id="rId75" Type="http://schemas.openxmlformats.org/officeDocument/2006/relationships/image" Target="../media/image138.emf"/><Relationship Id="rId83" Type="http://schemas.openxmlformats.org/officeDocument/2006/relationships/image" Target="../media/image146.emf"/><Relationship Id="rId88" Type="http://schemas.openxmlformats.org/officeDocument/2006/relationships/image" Target="../media/image151.emf"/><Relationship Id="rId91" Type="http://schemas.openxmlformats.org/officeDocument/2006/relationships/image" Target="../media/image154.emf"/><Relationship Id="rId96" Type="http://schemas.openxmlformats.org/officeDocument/2006/relationships/image" Target="../media/image159.emf"/><Relationship Id="rId111" Type="http://schemas.openxmlformats.org/officeDocument/2006/relationships/image" Target="../media/image174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9.emf"/><Relationship Id="rId15" Type="http://schemas.openxmlformats.org/officeDocument/2006/relationships/image" Target="../media/image78.emf"/><Relationship Id="rId23" Type="http://schemas.openxmlformats.org/officeDocument/2006/relationships/image" Target="../media/image86.emf"/><Relationship Id="rId28" Type="http://schemas.openxmlformats.org/officeDocument/2006/relationships/image" Target="../media/image91.emf"/><Relationship Id="rId36" Type="http://schemas.openxmlformats.org/officeDocument/2006/relationships/image" Target="../media/image99.emf"/><Relationship Id="rId49" Type="http://schemas.openxmlformats.org/officeDocument/2006/relationships/image" Target="../media/image112.emf"/><Relationship Id="rId57" Type="http://schemas.openxmlformats.org/officeDocument/2006/relationships/image" Target="../media/image120.emf"/><Relationship Id="rId106" Type="http://schemas.openxmlformats.org/officeDocument/2006/relationships/image" Target="../media/image169.emf"/><Relationship Id="rId114" Type="http://schemas.openxmlformats.org/officeDocument/2006/relationships/image" Target="../media/image177.emf"/><Relationship Id="rId10" Type="http://schemas.openxmlformats.org/officeDocument/2006/relationships/image" Target="../media/image73.emf"/><Relationship Id="rId31" Type="http://schemas.openxmlformats.org/officeDocument/2006/relationships/image" Target="../media/image94.emf"/><Relationship Id="rId44" Type="http://schemas.openxmlformats.org/officeDocument/2006/relationships/image" Target="../media/image107.emf"/><Relationship Id="rId52" Type="http://schemas.openxmlformats.org/officeDocument/2006/relationships/image" Target="../media/image115.emf"/><Relationship Id="rId60" Type="http://schemas.openxmlformats.org/officeDocument/2006/relationships/image" Target="../media/image123.emf"/><Relationship Id="rId65" Type="http://schemas.openxmlformats.org/officeDocument/2006/relationships/image" Target="../media/image128.emf"/><Relationship Id="rId73" Type="http://schemas.openxmlformats.org/officeDocument/2006/relationships/image" Target="../media/image136.emf"/><Relationship Id="rId78" Type="http://schemas.openxmlformats.org/officeDocument/2006/relationships/image" Target="../media/image141.emf"/><Relationship Id="rId81" Type="http://schemas.openxmlformats.org/officeDocument/2006/relationships/image" Target="../media/image144.emf"/><Relationship Id="rId86" Type="http://schemas.openxmlformats.org/officeDocument/2006/relationships/image" Target="../media/image149.emf"/><Relationship Id="rId94" Type="http://schemas.openxmlformats.org/officeDocument/2006/relationships/image" Target="../media/image157.emf"/><Relationship Id="rId99" Type="http://schemas.openxmlformats.org/officeDocument/2006/relationships/image" Target="../media/image162.emf"/><Relationship Id="rId101" Type="http://schemas.openxmlformats.org/officeDocument/2006/relationships/image" Target="../media/image164.emf"/><Relationship Id="rId4" Type="http://schemas.openxmlformats.org/officeDocument/2006/relationships/image" Target="../media/image48.emf"/><Relationship Id="rId9" Type="http://schemas.openxmlformats.org/officeDocument/2006/relationships/image" Target="../media/image72.emf"/><Relationship Id="rId13" Type="http://schemas.openxmlformats.org/officeDocument/2006/relationships/image" Target="../media/image76.emf"/><Relationship Id="rId18" Type="http://schemas.openxmlformats.org/officeDocument/2006/relationships/image" Target="../media/image81.emf"/><Relationship Id="rId39" Type="http://schemas.openxmlformats.org/officeDocument/2006/relationships/image" Target="../media/image102.emf"/><Relationship Id="rId109" Type="http://schemas.openxmlformats.org/officeDocument/2006/relationships/image" Target="../media/image172.emf"/><Relationship Id="rId34" Type="http://schemas.openxmlformats.org/officeDocument/2006/relationships/image" Target="../media/image97.emf"/><Relationship Id="rId50" Type="http://schemas.openxmlformats.org/officeDocument/2006/relationships/image" Target="../media/image113.emf"/><Relationship Id="rId55" Type="http://schemas.openxmlformats.org/officeDocument/2006/relationships/image" Target="../media/image118.emf"/><Relationship Id="rId76" Type="http://schemas.openxmlformats.org/officeDocument/2006/relationships/image" Target="../media/image139.emf"/><Relationship Id="rId97" Type="http://schemas.openxmlformats.org/officeDocument/2006/relationships/image" Target="../media/image160.emf"/><Relationship Id="rId104" Type="http://schemas.openxmlformats.org/officeDocument/2006/relationships/image" Target="../media/image167.emf"/><Relationship Id="rId7" Type="http://schemas.openxmlformats.org/officeDocument/2006/relationships/image" Target="../media/image70.emf"/><Relationship Id="rId71" Type="http://schemas.openxmlformats.org/officeDocument/2006/relationships/image" Target="../media/image134.emf"/><Relationship Id="rId92" Type="http://schemas.openxmlformats.org/officeDocument/2006/relationships/image" Target="../media/image155.emf"/><Relationship Id="rId2" Type="http://schemas.openxmlformats.org/officeDocument/2006/relationships/image" Target="../media/image66.jpeg"/><Relationship Id="rId29" Type="http://schemas.openxmlformats.org/officeDocument/2006/relationships/image" Target="../media/image92.e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8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130425"/>
            <a:ext cx="8496944" cy="1470025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STANNO UCCIDENDO L’UNIVERSITÀ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UNIVERSITÀ </a:t>
            </a:r>
            <a:r>
              <a:rPr lang="it-IT" b="1" dirty="0" err="1" smtClean="0">
                <a:solidFill>
                  <a:srgbClr val="FF0000"/>
                </a:solidFill>
              </a:rPr>
              <a:t>DI</a:t>
            </a:r>
            <a:r>
              <a:rPr lang="it-IT" b="1" smtClean="0">
                <a:solidFill>
                  <a:srgbClr val="FF0000"/>
                </a:solidFill>
              </a:rPr>
              <a:t> CATANIA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ASSEMBLEA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22 </a:t>
            </a:r>
            <a:r>
              <a:rPr lang="it-IT" b="1" dirty="0" smtClean="0">
                <a:solidFill>
                  <a:srgbClr val="FF0000"/>
                </a:solidFill>
              </a:rPr>
              <a:t>NOVEMBRE 2013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Troppi laureati in Italia?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3568" y="5733256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E ogni scenario futuro non può che fare riferimento all’andamento delle </a:t>
            </a:r>
            <a:r>
              <a:rPr lang="it-IT" b="1" dirty="0" smtClean="0"/>
              <a:t>immatricolazioni ridottesi negli ultimi sette anni del 13 per cento </a:t>
            </a:r>
            <a:r>
              <a:rPr lang="it-IT" dirty="0" smtClean="0"/>
              <a:t>(</a:t>
            </a:r>
            <a:r>
              <a:rPr lang="it-IT" dirty="0" err="1" smtClean="0"/>
              <a:t>AlmaLaurea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1124744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Percentuale di laureati (25-34 anni) con titolo universitario (</a:t>
            </a:r>
            <a:r>
              <a:rPr lang="it-IT" dirty="0" err="1" smtClean="0"/>
              <a:t>Education</a:t>
            </a:r>
            <a:r>
              <a:rPr lang="it-IT" dirty="0" smtClean="0"/>
              <a:t> at a </a:t>
            </a:r>
            <a:r>
              <a:rPr lang="it-IT" dirty="0" err="1" smtClean="0"/>
              <a:t>Glance</a:t>
            </a:r>
            <a:r>
              <a:rPr lang="it-IT" dirty="0" smtClean="0"/>
              <a:t>, 2013)</a:t>
            </a:r>
            <a:endParaRPr lang="it-IT" dirty="0"/>
          </a:p>
        </p:txBody>
      </p:sp>
      <p:pic>
        <p:nvPicPr>
          <p:cNvPr id="6" name="5 Imagen" descr="Troppi laurea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772816"/>
            <a:ext cx="7702252" cy="397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In </a:t>
            </a:r>
            <a:r>
              <a:rPr lang="it-IT" dirty="0" err="1" smtClean="0">
                <a:solidFill>
                  <a:srgbClr val="FF0000"/>
                </a:solidFill>
              </a:rPr>
              <a:t>italia</a:t>
            </a:r>
            <a:r>
              <a:rPr lang="it-IT" dirty="0" smtClean="0">
                <a:solidFill>
                  <a:srgbClr val="FF0000"/>
                </a:solidFill>
              </a:rPr>
              <a:t> ci sono troppi laureati?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L’Italia</a:t>
            </a:r>
            <a:r>
              <a:rPr lang="en-US" sz="2800" dirty="0" smtClean="0"/>
              <a:t> è al </a:t>
            </a:r>
            <a:r>
              <a:rPr lang="en-US" sz="2800" dirty="0" smtClean="0">
                <a:solidFill>
                  <a:srgbClr val="FF0000"/>
                </a:solidFill>
              </a:rPr>
              <a:t>34</a:t>
            </a:r>
            <a:r>
              <a:rPr lang="en-US" sz="2800" dirty="0" smtClean="0"/>
              <a:t>° </a:t>
            </a:r>
            <a:r>
              <a:rPr lang="en-US" sz="2800" dirty="0" err="1" smtClean="0"/>
              <a:t>posto</a:t>
            </a:r>
            <a:r>
              <a:rPr lang="en-US" sz="2800" dirty="0" smtClean="0"/>
              <a:t>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36</a:t>
            </a:r>
            <a:r>
              <a:rPr lang="en-US" sz="2800" dirty="0" smtClean="0"/>
              <a:t> </a:t>
            </a:r>
            <a:r>
              <a:rPr lang="en-US" sz="2800" dirty="0" err="1" smtClean="0"/>
              <a:t>paesi</a:t>
            </a:r>
            <a:r>
              <a:rPr lang="en-US" sz="2800" dirty="0" smtClean="0"/>
              <a:t> </a:t>
            </a:r>
            <a:r>
              <a:rPr lang="en-US" sz="2800" dirty="0" err="1" smtClean="0"/>
              <a:t>considerati</a:t>
            </a:r>
            <a:r>
              <a:rPr lang="en-US" sz="2800" dirty="0" smtClean="0"/>
              <a:t> </a:t>
            </a:r>
            <a:r>
              <a:rPr lang="en-US" sz="2800" dirty="0" err="1" smtClean="0"/>
              <a:t>nel</a:t>
            </a:r>
            <a:r>
              <a:rPr lang="en-US" sz="2800" dirty="0" smtClean="0"/>
              <a:t> </a:t>
            </a:r>
            <a:r>
              <a:rPr lang="en-US" sz="2800" dirty="0" err="1" smtClean="0"/>
              <a:t>Rapporto</a:t>
            </a:r>
            <a:r>
              <a:rPr lang="en-US" sz="2800" dirty="0" smtClean="0"/>
              <a:t> OCSE </a:t>
            </a:r>
            <a:r>
              <a:rPr lang="en-US" sz="2800" i="1" dirty="0" smtClean="0"/>
              <a:t>Education at Glance</a:t>
            </a:r>
            <a:r>
              <a:rPr lang="en-US" sz="2800" dirty="0" smtClean="0"/>
              <a:t> [2012]. </a:t>
            </a:r>
          </a:p>
          <a:p>
            <a:r>
              <a:rPr lang="en-US" sz="2800" dirty="0" smtClean="0"/>
              <a:t>In </a:t>
            </a:r>
            <a:r>
              <a:rPr lang="it-IT" sz="2800" dirty="0" smtClean="0"/>
              <a:t>termini assoluti, nella fascia di età 30-34 anni, solo il </a:t>
            </a:r>
            <a:r>
              <a:rPr lang="it-IT" sz="2800" b="1" dirty="0" smtClean="0"/>
              <a:t>19%</a:t>
            </a:r>
            <a:r>
              <a:rPr lang="it-IT" sz="2800" dirty="0" smtClean="0"/>
              <a:t> possiede un diploma di laurea, contro una media europea del </a:t>
            </a:r>
            <a:r>
              <a:rPr lang="it-IT" sz="2800" b="1" dirty="0" smtClean="0"/>
              <a:t>30%</a:t>
            </a:r>
            <a:r>
              <a:rPr lang="it-IT" sz="2800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4" name="Picture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789040"/>
            <a:ext cx="2273300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Bent Arrow 10"/>
          <p:cNvSpPr/>
          <p:nvPr/>
        </p:nvSpPr>
        <p:spPr>
          <a:xfrm flipV="1">
            <a:off x="4264025" y="5157788"/>
            <a:ext cx="1039813" cy="771525"/>
          </a:xfrm>
          <a:prstGeom prst="bentArrow">
            <a:avLst>
              <a:gd name="adj1" fmla="val 13021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724128" y="5445224"/>
            <a:ext cx="252028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ea typeface="ＭＳ Ｐゴシック" pitchFamily="48" charset="-128"/>
              </a:rPr>
              <a:t>40%</a:t>
            </a:r>
          </a:p>
          <a:p>
            <a:endParaRPr lang="it-IT" dirty="0"/>
          </a:p>
        </p:txBody>
      </p:sp>
      <p:sp>
        <p:nvSpPr>
          <p:cNvPr id="7" name="6 CuadroTexto"/>
          <p:cNvSpPr txBox="1"/>
          <p:nvPr/>
        </p:nvSpPr>
        <p:spPr>
          <a:xfrm>
            <a:off x="2771800" y="6381329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dirty="0" smtClean="0">
                <a:latin typeface="Arial" pitchFamily="34" charset="0"/>
                <a:ea typeface="ＭＳ Ｐゴシック" pitchFamily="34" charset="-128"/>
              </a:rPr>
              <a:t>Slide di </a:t>
            </a:r>
            <a:r>
              <a:rPr lang="it-IT" sz="1400" dirty="0" err="1" smtClean="0">
                <a:latin typeface="Arial" pitchFamily="34" charset="0"/>
                <a:ea typeface="ＭＳ Ｐゴシック" pitchFamily="34" charset="-128"/>
              </a:rPr>
              <a:t>Lenzi</a:t>
            </a:r>
            <a:r>
              <a:rPr lang="it-IT" sz="1400" dirty="0" smtClean="0">
                <a:latin typeface="Arial" pitchFamily="34" charset="0"/>
                <a:ea typeface="ＭＳ Ｐゴシック" pitchFamily="34" charset="-128"/>
              </a:rPr>
              <a:t>: Criticità ed emergenze - 12 Giugno 2013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altLang="en-US" dirty="0"/>
          </a:p>
        </p:txBody>
      </p:sp>
      <p:sp>
        <p:nvSpPr>
          <p:cNvPr id="590968" name="Rectangle 120"/>
          <p:cNvSpPr>
            <a:spLocks noChangeArrowheads="1"/>
          </p:cNvSpPr>
          <p:nvPr/>
        </p:nvSpPr>
        <p:spPr bwMode="auto">
          <a:xfrm>
            <a:off x="3491880" y="6309321"/>
            <a:ext cx="5328592" cy="400093"/>
          </a:xfrm>
          <a:prstGeom prst="rect">
            <a:avLst/>
          </a:prstGeom>
          <a:noFill/>
          <a:ln w="22225">
            <a:noFill/>
            <a:prstDash val="sysDot"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algn="r">
              <a:spcBef>
                <a:spcPct val="0"/>
              </a:spcBef>
            </a:pPr>
            <a:r>
              <a:rPr lang="it-IT" sz="1000" dirty="0" smtClean="0"/>
              <a:t>Slide di Federica </a:t>
            </a:r>
            <a:r>
              <a:rPr lang="it-IT" sz="1000" dirty="0" err="1" smtClean="0"/>
              <a:t>Laudisa</a:t>
            </a:r>
            <a:r>
              <a:rPr lang="it-IT" sz="1000" dirty="0" smtClean="0"/>
              <a:t> (</a:t>
            </a:r>
            <a:r>
              <a:rPr lang="it-IT" sz="1000" b="1" dirty="0" smtClean="0"/>
              <a:t>3°</a:t>
            </a:r>
            <a:r>
              <a:rPr lang="it-IT" sz="1000" dirty="0" smtClean="0"/>
              <a:t> </a:t>
            </a:r>
            <a:r>
              <a:rPr lang="it-IT" sz="1000" b="1" dirty="0" smtClean="0"/>
              <a:t>Forum europeo per il diritto allo studio</a:t>
            </a:r>
          </a:p>
          <a:p>
            <a:pPr algn="l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it-IT" sz="1000" i="0" dirty="0">
              <a:solidFill>
                <a:schemeClr val="tx2"/>
              </a:solidFill>
            </a:endParaRPr>
          </a:p>
        </p:txBody>
      </p:sp>
      <p:sp>
        <p:nvSpPr>
          <p:cNvPr id="590969" name="Rectangle 121"/>
          <p:cNvSpPr>
            <a:spLocks noChangeArrowheads="1"/>
          </p:cNvSpPr>
          <p:nvPr/>
        </p:nvSpPr>
        <p:spPr bwMode="auto">
          <a:xfrm>
            <a:off x="611188" y="0"/>
            <a:ext cx="8229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2500" i="0" dirty="0" smtClean="0">
                <a:solidFill>
                  <a:srgbClr val="FF0000"/>
                </a:solidFill>
              </a:rPr>
              <a:t>Internazionalizzazione??</a:t>
            </a:r>
            <a:endParaRPr lang="it-IT" sz="2500" i="0" dirty="0">
              <a:solidFill>
                <a:srgbClr val="FF0000"/>
              </a:solidFill>
            </a:endParaRPr>
          </a:p>
        </p:txBody>
      </p:sp>
      <p:sp>
        <p:nvSpPr>
          <p:cNvPr id="591002" name="Rectangle 154"/>
          <p:cNvSpPr>
            <a:spLocks noGrp="1" noChangeArrowheads="1"/>
          </p:cNvSpPr>
          <p:nvPr>
            <p:ph type="title"/>
          </p:nvPr>
        </p:nvSpPr>
        <p:spPr>
          <a:xfrm>
            <a:off x="611188" y="836613"/>
            <a:ext cx="8229600" cy="457200"/>
          </a:xfrm>
        </p:spPr>
        <p:txBody>
          <a:bodyPr/>
          <a:lstStyle/>
          <a:p>
            <a:r>
              <a:rPr lang="it-IT" sz="1600" i="1">
                <a:latin typeface="Tahoma" pitchFamily="34" charset="0"/>
              </a:rPr>
              <a:t>La percentuale di iscritti universitari stranieri per ateneo, 2011/12</a:t>
            </a:r>
            <a:endParaRPr lang="en-GB" sz="1600" i="1">
              <a:latin typeface="Tahoma" pitchFamily="34" charset="0"/>
            </a:endParaRPr>
          </a:p>
        </p:txBody>
      </p:sp>
      <p:graphicFrame>
        <p:nvGraphicFramePr>
          <p:cNvPr id="647168" name="Object 2048"/>
          <p:cNvGraphicFramePr>
            <a:graphicFrameLocks noChangeAspect="1"/>
          </p:cNvGraphicFramePr>
          <p:nvPr/>
        </p:nvGraphicFramePr>
        <p:xfrm>
          <a:off x="899592" y="1412776"/>
          <a:ext cx="7416824" cy="4633664"/>
        </p:xfrm>
        <a:graphic>
          <a:graphicData uri="http://schemas.openxmlformats.org/presentationml/2006/ole">
            <p:oleObj spid="_x0000_s1026" name="Grafico di Microsoft Graph" r:id="rId4" imgW="9115363" imgH="5819768" progId="MSGraph.Chart.8">
              <p:embed followColorScheme="full"/>
            </p:oleObj>
          </a:graphicData>
        </a:graphic>
      </p:graphicFrame>
      <p:sp>
        <p:nvSpPr>
          <p:cNvPr id="591007" name="Line 159"/>
          <p:cNvSpPr>
            <a:spLocks noChangeShapeType="1"/>
          </p:cNvSpPr>
          <p:nvPr/>
        </p:nvSpPr>
        <p:spPr bwMode="auto">
          <a:xfrm>
            <a:off x="539750" y="4292600"/>
            <a:ext cx="8135938" cy="0"/>
          </a:xfrm>
          <a:prstGeom prst="line">
            <a:avLst/>
          </a:prstGeom>
          <a:noFill/>
          <a:ln w="22225">
            <a:solidFill>
              <a:schemeClr val="accent1"/>
            </a:solidFill>
            <a:prstDash val="sysDot"/>
            <a:round/>
            <a:headEnd/>
            <a:tailEnd/>
          </a:ln>
          <a:effectLst/>
        </p:spPr>
        <p:txBody>
          <a:bodyPr rot="10800000" lIns="91424" tIns="45712" rIns="91424" bIns="45712">
            <a:spAutoFit/>
          </a:bodyPr>
          <a:lstStyle/>
          <a:p>
            <a:endParaRPr lang="it-IT"/>
          </a:p>
        </p:txBody>
      </p:sp>
      <p:sp>
        <p:nvSpPr>
          <p:cNvPr id="591008" name="Text Box 160"/>
          <p:cNvSpPr txBox="1">
            <a:spLocks noChangeArrowheads="1"/>
          </p:cNvSpPr>
          <p:nvPr/>
        </p:nvSpPr>
        <p:spPr bwMode="auto">
          <a:xfrm>
            <a:off x="7740650" y="4005263"/>
            <a:ext cx="920750" cy="201612"/>
          </a:xfrm>
          <a:prstGeom prst="rect">
            <a:avLst/>
          </a:prstGeom>
          <a:solidFill>
            <a:schemeClr val="bg1"/>
          </a:solidFill>
          <a:ln w="22225" algn="ctr">
            <a:noFill/>
            <a:prstDash val="sysDot"/>
            <a:miter lim="800000"/>
            <a:headEnd/>
            <a:tailEnd/>
          </a:ln>
          <a:effectLst/>
        </p:spPr>
        <p:txBody>
          <a:bodyPr wrap="none" lIns="91424" tIns="45712" rIns="91424" bIns="45712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GB" sz="800" b="1" i="0">
                <a:solidFill>
                  <a:schemeClr val="accent1"/>
                </a:solidFill>
              </a:rPr>
              <a:t>MEDIA ITALIA</a:t>
            </a:r>
          </a:p>
        </p:txBody>
      </p:sp>
      <p:sp>
        <p:nvSpPr>
          <p:cNvPr id="10" name="9 Elipse"/>
          <p:cNvSpPr/>
          <p:nvPr/>
        </p:nvSpPr>
        <p:spPr>
          <a:xfrm>
            <a:off x="2123728" y="3501008"/>
            <a:ext cx="144016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it-IT" altLang="en-US" dirty="0"/>
          </a:p>
        </p:txBody>
      </p:sp>
      <p:sp>
        <p:nvSpPr>
          <p:cNvPr id="638978" name="Rectangle 2"/>
          <p:cNvSpPr>
            <a:spLocks noChangeArrowheads="1"/>
          </p:cNvSpPr>
          <p:nvPr/>
        </p:nvSpPr>
        <p:spPr bwMode="auto">
          <a:xfrm>
            <a:off x="611188" y="0"/>
            <a:ext cx="8229600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2" rIns="91424" bIns="45712"/>
          <a:lstStyle/>
          <a:p>
            <a: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it-IT" sz="2500" i="0" dirty="0" smtClean="0">
                <a:solidFill>
                  <a:srgbClr val="FF0000"/>
                </a:solidFill>
              </a:rPr>
              <a:t>Internazionalizzazione?? Programmi di mobilità, Erasmus, ecc.</a:t>
            </a:r>
            <a:endParaRPr lang="it-IT" sz="2500" i="0" dirty="0">
              <a:solidFill>
                <a:srgbClr val="FF0000"/>
              </a:solidFill>
            </a:endParaRPr>
          </a:p>
        </p:txBody>
      </p:sp>
      <p:sp>
        <p:nvSpPr>
          <p:cNvPr id="638980" name="Text Box 4"/>
          <p:cNvSpPr txBox="1">
            <a:spLocks noChangeArrowheads="1"/>
          </p:cNvSpPr>
          <p:nvPr/>
        </p:nvSpPr>
        <p:spPr bwMode="auto">
          <a:xfrm>
            <a:off x="3347864" y="6021288"/>
            <a:ext cx="5328592" cy="553982"/>
          </a:xfrm>
          <a:prstGeom prst="rect">
            <a:avLst/>
          </a:prstGeom>
          <a:noFill/>
          <a:ln w="22225" algn="ctr">
            <a:noFill/>
            <a:prstDash val="sysDot"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r>
              <a:rPr lang="it-IT" sz="1000" i="0" dirty="0"/>
              <a:t>Fonte: Elaborazione su dati MIUR – Ufficio di </a:t>
            </a:r>
            <a:r>
              <a:rPr lang="it-IT" sz="1000" i="0" dirty="0" smtClean="0"/>
              <a:t>statistica (</a:t>
            </a:r>
            <a:r>
              <a:rPr lang="it-IT" sz="1000" dirty="0" smtClean="0"/>
              <a:t>Slide di Federica </a:t>
            </a:r>
            <a:r>
              <a:rPr lang="it-IT" sz="1000" dirty="0" err="1" smtClean="0"/>
              <a:t>Laudisa</a:t>
            </a:r>
            <a:r>
              <a:rPr lang="it-IT" sz="1000" dirty="0" smtClean="0"/>
              <a:t> ; </a:t>
            </a:r>
            <a:r>
              <a:rPr lang="it-IT" sz="1000" b="1" dirty="0" smtClean="0"/>
              <a:t>°</a:t>
            </a:r>
            <a:r>
              <a:rPr lang="it-IT" sz="1000" dirty="0" smtClean="0"/>
              <a:t> </a:t>
            </a:r>
            <a:r>
              <a:rPr lang="it-IT" sz="1000" b="1" dirty="0" smtClean="0"/>
              <a:t>Forum europeo per il diritto allo studio)</a:t>
            </a:r>
          </a:p>
          <a:p>
            <a:pPr>
              <a:buFont typeface="Wingdings" pitchFamily="2" charset="2"/>
              <a:buNone/>
            </a:pPr>
            <a:endParaRPr lang="it-IT" sz="1000" i="0" dirty="0">
              <a:solidFill>
                <a:schemeClr val="tx2"/>
              </a:solidFill>
            </a:endParaRPr>
          </a:p>
        </p:txBody>
      </p:sp>
      <p:graphicFrame>
        <p:nvGraphicFramePr>
          <p:cNvPr id="638981" name="Group 5"/>
          <p:cNvGraphicFramePr>
            <a:graphicFrameLocks noGrp="1"/>
          </p:cNvGraphicFramePr>
          <p:nvPr/>
        </p:nvGraphicFramePr>
        <p:xfrm>
          <a:off x="900113" y="2781300"/>
          <a:ext cx="7488312" cy="2447901"/>
        </p:xfrm>
        <a:graphic>
          <a:graphicData uri="http://schemas.openxmlformats.org/drawingml/2006/table">
            <a:tbl>
              <a:tblPr/>
              <a:tblGrid>
                <a:gridCol w="3128119"/>
                <a:gridCol w="1315514"/>
                <a:gridCol w="1562284"/>
                <a:gridCol w="1482395"/>
              </a:tblGrid>
              <a:tr h="466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5C2E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54000" marR="18000" marT="18000" marB="1800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a.a. 2001/02</a:t>
                      </a:r>
                    </a:p>
                  </a:txBody>
                  <a:tcPr marL="54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a.a. 2006/07</a:t>
                      </a:r>
                    </a:p>
                  </a:txBody>
                  <a:tcPr marL="54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a.a. 2011/12</a:t>
                      </a:r>
                    </a:p>
                  </a:txBody>
                  <a:tcPr marL="54000" marR="18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2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C2E"/>
                          </a:solidFill>
                          <a:effectLst/>
                          <a:latin typeface="Tahoma" pitchFamily="34" charset="0"/>
                        </a:rPr>
                        <a:t>N° beneficiari borsa</a:t>
                      </a:r>
                    </a:p>
                  </a:txBody>
                  <a:tcPr marL="54000" marR="18000" marT="18000" marB="1800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99FF99">
                          <a:alpha val="50000"/>
                        </a:srgbClr>
                      </a:fgClr>
                      <a:bgClr>
                        <a:schemeClr val="bg1">
                          <a:alpha val="5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5C2E"/>
                          </a:solidFill>
                          <a:effectLst/>
                          <a:latin typeface="Tahoma" pitchFamily="34" charset="0"/>
                        </a:rPr>
                        <a:t>136.896</a:t>
                      </a:r>
                    </a:p>
                  </a:txBody>
                  <a:tcPr marL="54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99FF99">
                          <a:alpha val="50000"/>
                        </a:srgbClr>
                      </a:fgClr>
                      <a:bgClr>
                        <a:schemeClr val="bg1">
                          <a:alpha val="5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5C2E"/>
                          </a:solidFill>
                          <a:effectLst/>
                          <a:latin typeface="Tahoma" pitchFamily="34" charset="0"/>
                        </a:rPr>
                        <a:t>153.189</a:t>
                      </a:r>
                    </a:p>
                  </a:txBody>
                  <a:tcPr marL="54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99FF99">
                          <a:alpha val="50000"/>
                        </a:srgbClr>
                      </a:fgClr>
                      <a:bgClr>
                        <a:schemeClr val="bg1">
                          <a:alpha val="5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119.781</a:t>
                      </a:r>
                    </a:p>
                  </a:txBody>
                  <a:tcPr marL="54000" marR="18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99FF99">
                          <a:alpha val="50000"/>
                        </a:srgbClr>
                      </a:fgClr>
                      <a:bgClr>
                        <a:schemeClr val="bg1">
                          <a:alpha val="50000"/>
                        </a:schemeClr>
                      </a:bgClr>
                    </a:pattFill>
                  </a:tcPr>
                </a:tc>
              </a:tr>
              <a:tr h="67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Di cui: </a:t>
                      </a:r>
                      <a:r>
                        <a:rPr kumimoji="0" lang="it-IT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beneficiari contributo mobilità</a:t>
                      </a:r>
                    </a:p>
                  </a:txBody>
                  <a:tcPr marL="54000" marR="18000" marT="18000" marB="1800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33CC33">
                          <a:alpha val="50000"/>
                        </a:srgbClr>
                      </a:fgClr>
                      <a:bgClr>
                        <a:schemeClr val="bg1">
                          <a:alpha val="5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2.913</a:t>
                      </a:r>
                    </a:p>
                  </a:txBody>
                  <a:tcPr marL="54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33CC33">
                          <a:alpha val="50000"/>
                        </a:srgbClr>
                      </a:fgClr>
                      <a:bgClr>
                        <a:schemeClr val="bg1">
                          <a:alpha val="5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2.772</a:t>
                      </a:r>
                    </a:p>
                  </a:txBody>
                  <a:tcPr marL="54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33CC33">
                          <a:alpha val="50000"/>
                        </a:srgbClr>
                      </a:fgClr>
                      <a:bgClr>
                        <a:schemeClr val="bg1">
                          <a:alpha val="5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2.488</a:t>
                      </a:r>
                    </a:p>
                  </a:txBody>
                  <a:tcPr marL="54000" marR="18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pattFill prst="pct50">
                      <a:fgClr>
                        <a:srgbClr val="33CC33">
                          <a:alpha val="50000"/>
                        </a:srgbClr>
                      </a:fgClr>
                      <a:bgClr>
                        <a:schemeClr val="bg1">
                          <a:alpha val="50000"/>
                        </a:schemeClr>
                      </a:bgClr>
                    </a:pattFill>
                  </a:tcPr>
                </a:tc>
              </a:tr>
              <a:tr h="67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Beneficiari contributo mobilità su richiedenti</a:t>
                      </a:r>
                    </a:p>
                  </a:txBody>
                  <a:tcPr marL="54000" marR="18000" marT="18000" marB="18000" anchor="ctr"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99FF99">
                          <a:alpha val="50000"/>
                        </a:srgbClr>
                      </a:fgClr>
                      <a:bgClr>
                        <a:schemeClr val="bg1">
                          <a:alpha val="5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53,5%</a:t>
                      </a:r>
                    </a:p>
                  </a:txBody>
                  <a:tcPr marL="54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99FF99">
                          <a:alpha val="50000"/>
                        </a:srgbClr>
                      </a:fgClr>
                      <a:bgClr>
                        <a:schemeClr val="bg1">
                          <a:alpha val="5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ahoma" pitchFamily="34" charset="0"/>
                        </a:rPr>
                        <a:t>40,7%</a:t>
                      </a:r>
                    </a:p>
                  </a:txBody>
                  <a:tcPr marL="54000" marR="18000" marT="18000" marB="180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99FF99">
                          <a:alpha val="50000"/>
                        </a:srgbClr>
                      </a:fgClr>
                      <a:bgClr>
                        <a:schemeClr val="bg1">
                          <a:alpha val="50000"/>
                        </a:schemeClr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</a:rPr>
                        <a:t>47,9%</a:t>
                      </a:r>
                    </a:p>
                  </a:txBody>
                  <a:tcPr marL="54000" marR="18000" marT="18000" marB="1800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pattFill prst="pct20">
                      <a:fgClr>
                        <a:srgbClr val="99FF99">
                          <a:alpha val="50000"/>
                        </a:srgbClr>
                      </a:fgClr>
                      <a:bgClr>
                        <a:schemeClr val="bg1">
                          <a:alpha val="50000"/>
                        </a:schemeClr>
                      </a:bgClr>
                    </a:pattFill>
                  </a:tcPr>
                </a:tc>
              </a:tr>
            </a:tbl>
          </a:graphicData>
        </a:graphic>
      </p:graphicFrame>
      <p:sp>
        <p:nvSpPr>
          <p:cNvPr id="639007" name="Text Box 31"/>
          <p:cNvSpPr txBox="1">
            <a:spLocks noChangeArrowheads="1"/>
          </p:cNvSpPr>
          <p:nvPr/>
        </p:nvSpPr>
        <p:spPr bwMode="auto">
          <a:xfrm>
            <a:off x="827088" y="1052513"/>
            <a:ext cx="7200900" cy="707870"/>
          </a:xfrm>
          <a:prstGeom prst="rect">
            <a:avLst/>
          </a:prstGeom>
          <a:noFill/>
          <a:ln w="22225" algn="ctr">
            <a:noFill/>
            <a:prstDash val="sysDot"/>
            <a:miter lim="800000"/>
            <a:headEnd/>
            <a:tailEnd/>
          </a:ln>
          <a:effectLst/>
        </p:spPr>
        <p:txBody>
          <a:bodyPr lIns="91424" tIns="45712" rIns="91424" bIns="45712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it-IT" sz="2000" i="0" dirty="0"/>
              <a:t>Gli studenti idonei alla borsa, </a:t>
            </a:r>
            <a:r>
              <a:rPr lang="it-IT" sz="2000" b="1" i="0" dirty="0"/>
              <a:t>in mobilità</a:t>
            </a:r>
            <a:r>
              <a:rPr lang="it-IT" sz="2000" i="0" dirty="0"/>
              <a:t>, possono accedere ad un contributo monetario integrativo della borsa</a:t>
            </a:r>
          </a:p>
        </p:txBody>
      </p:sp>
      <p:sp>
        <p:nvSpPr>
          <p:cNvPr id="639008" name="Text Box 32"/>
          <p:cNvSpPr txBox="1">
            <a:spLocks noChangeArrowheads="1"/>
          </p:cNvSpPr>
          <p:nvPr/>
        </p:nvSpPr>
        <p:spPr bwMode="auto">
          <a:xfrm>
            <a:off x="900113" y="2060575"/>
            <a:ext cx="7560319" cy="646315"/>
          </a:xfrm>
          <a:prstGeom prst="rect">
            <a:avLst/>
          </a:prstGeom>
          <a:noFill/>
          <a:ln w="22225" algn="ctr">
            <a:noFill/>
            <a:prstDash val="sysDot"/>
            <a:miter lim="800000"/>
            <a:headEnd/>
            <a:tailEnd/>
          </a:ln>
          <a:effectLst/>
        </p:spPr>
        <p:txBody>
          <a:bodyPr wrap="square" lIns="91424" tIns="45712" rIns="91424" bIns="45712">
            <a:spAutoFit/>
          </a:bodyPr>
          <a:lstStyle/>
          <a:p>
            <a:pPr algn="l">
              <a:buFont typeface="Wingdings" pitchFamily="2" charset="2"/>
              <a:buNone/>
            </a:pPr>
            <a:r>
              <a:rPr lang="it-IT" b="1" dirty="0">
                <a:solidFill>
                  <a:srgbClr val="005C2E"/>
                </a:solidFill>
              </a:rPr>
              <a:t>Il numero di beneficiari di contributo di mobilità, e la percentuale di chi ne ha beneficiato su </a:t>
            </a:r>
            <a:r>
              <a:rPr lang="it-IT" b="1" dirty="0" smtClean="0">
                <a:solidFill>
                  <a:srgbClr val="005C2E"/>
                </a:solidFill>
              </a:rPr>
              <a:t>richiedenti</a:t>
            </a:r>
            <a:endParaRPr lang="it-IT" b="1" dirty="0">
              <a:solidFill>
                <a:srgbClr val="005C2E"/>
              </a:solidFill>
            </a:endParaRPr>
          </a:p>
        </p:txBody>
      </p:sp>
      <p:sp>
        <p:nvSpPr>
          <p:cNvPr id="639009" name="Text Box 33"/>
          <p:cNvSpPr txBox="1">
            <a:spLocks noChangeArrowheads="1"/>
          </p:cNvSpPr>
          <p:nvPr/>
        </p:nvSpPr>
        <p:spPr bwMode="auto">
          <a:xfrm>
            <a:off x="971550" y="5013325"/>
            <a:ext cx="184150" cy="449263"/>
          </a:xfrm>
          <a:prstGeom prst="rect">
            <a:avLst/>
          </a:prstGeom>
          <a:noFill/>
          <a:ln w="22225" algn="ctr">
            <a:noFill/>
            <a:prstDash val="sysDot"/>
            <a:miter lim="800000"/>
            <a:headEnd/>
            <a:tailEnd/>
          </a:ln>
          <a:effectLst/>
        </p:spPr>
        <p:txBody>
          <a:bodyPr lIns="91424" tIns="45712" rIns="91424" bIns="45712">
            <a:spAutoFit/>
          </a:bodyPr>
          <a:lstStyle/>
          <a:p>
            <a:pPr>
              <a:buFont typeface="Wingdings" pitchFamily="2" charset="2"/>
              <a:buNone/>
            </a:pPr>
            <a:endParaRPr lang="en-GB" sz="2600" i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900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riduzione dell'offerta formati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548680"/>
            <a:ext cx="6058811" cy="3639865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23528" y="620688"/>
            <a:ext cx="24482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Ma</a:t>
            </a:r>
            <a:r>
              <a:rPr lang="it-IT" dirty="0" smtClean="0"/>
              <a:t>:</a:t>
            </a:r>
          </a:p>
          <a:p>
            <a:r>
              <a:rPr lang="it-IT" dirty="0" smtClean="0"/>
              <a:t>- il </a:t>
            </a:r>
            <a:r>
              <a:rPr lang="it-IT" b="1" dirty="0"/>
              <a:t>numero medio </a:t>
            </a:r>
            <a:r>
              <a:rPr lang="it-IT" dirty="0"/>
              <a:t>di studenti </a:t>
            </a:r>
            <a:r>
              <a:rPr lang="it-IT" b="1" dirty="0"/>
              <a:t>immatricolati</a:t>
            </a:r>
            <a:r>
              <a:rPr lang="it-IT" dirty="0"/>
              <a:t> per corso di studio è in </a:t>
            </a:r>
            <a:r>
              <a:rPr lang="it-IT" b="1" dirty="0">
                <a:solidFill>
                  <a:srgbClr val="FF0000"/>
                </a:solidFill>
              </a:rPr>
              <a:t>continua</a:t>
            </a:r>
          </a:p>
          <a:p>
            <a:r>
              <a:rPr lang="it-IT" b="1" dirty="0">
                <a:solidFill>
                  <a:srgbClr val="FF0000"/>
                </a:solidFill>
              </a:rPr>
              <a:t>crescita</a:t>
            </a:r>
            <a:r>
              <a:rPr lang="it-IT" dirty="0"/>
              <a:t>, </a:t>
            </a:r>
            <a:r>
              <a:rPr lang="it-IT" b="1" dirty="0"/>
              <a:t>è ormai superiore a 120 </a:t>
            </a:r>
            <a:r>
              <a:rPr lang="it-IT" dirty="0"/>
              <a:t>ed è destinato a crescere, nonostante la diminuzione</a:t>
            </a:r>
          </a:p>
          <a:p>
            <a:r>
              <a:rPr lang="it-IT" dirty="0"/>
              <a:t>delle </a:t>
            </a:r>
            <a:r>
              <a:rPr lang="it-IT" dirty="0" smtClean="0"/>
              <a:t>immatricolazioni (CUN 2013)</a:t>
            </a:r>
            <a:endParaRPr lang="it-IT" dirty="0"/>
          </a:p>
        </p:txBody>
      </p:sp>
      <p:sp>
        <p:nvSpPr>
          <p:cNvPr id="4" name="3 Flecha abajo"/>
          <p:cNvSpPr/>
          <p:nvPr/>
        </p:nvSpPr>
        <p:spPr>
          <a:xfrm>
            <a:off x="1331640" y="4005064"/>
            <a:ext cx="288032" cy="108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755576" y="522920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La qualità della didattica e della formazione personalizzata si impoverisce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699792" y="59492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</a:t>
            </a:r>
            <a:r>
              <a:rPr lang="it-IT" i="1" dirty="0" smtClean="0"/>
              <a:t>Le emergenze del sistema </a:t>
            </a:r>
            <a:r>
              <a:rPr lang="it-IT" dirty="0" smtClean="0"/>
              <a:t>(CUN, gennaio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dottori di ricerc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741458"/>
            <a:ext cx="4939258" cy="362774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Dottorati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9"/>
            <a:ext cx="8229600" cy="1800199"/>
          </a:xfrm>
        </p:spPr>
        <p:txBody>
          <a:bodyPr>
            <a:normAutofit/>
          </a:bodyPr>
          <a:lstStyle/>
          <a:p>
            <a:r>
              <a:rPr lang="it-IT" sz="2000" b="1" dirty="0"/>
              <a:t>Accessi al dottorato. La percentuale degli studenti delle classi di età più </a:t>
            </a:r>
            <a:r>
              <a:rPr lang="it-IT" sz="2000" b="1" dirty="0" smtClean="0"/>
              <a:t>interessate </a:t>
            </a:r>
            <a:r>
              <a:rPr lang="it-IT" sz="2000" dirty="0" smtClean="0"/>
              <a:t>(</a:t>
            </a:r>
            <a:r>
              <a:rPr lang="it-IT" sz="2000" dirty="0"/>
              <a:t>25-27 anni) che in Italia accedono ai corsi di dottorato è </a:t>
            </a:r>
            <a:r>
              <a:rPr lang="it-IT" sz="2000" dirty="0">
                <a:solidFill>
                  <a:srgbClr val="FF0000"/>
                </a:solidFill>
              </a:rPr>
              <a:t>sotto la media europea </a:t>
            </a:r>
            <a:r>
              <a:rPr lang="it-IT" sz="2000" dirty="0"/>
              <a:t>di </a:t>
            </a:r>
            <a:r>
              <a:rPr lang="it-IT" sz="2000" dirty="0" smtClean="0"/>
              <a:t>poco meno </a:t>
            </a:r>
            <a:r>
              <a:rPr lang="it-IT" sz="2000" dirty="0"/>
              <a:t>di un punto percentuale che, </a:t>
            </a:r>
            <a:r>
              <a:rPr lang="it-IT" sz="2000" dirty="0">
                <a:solidFill>
                  <a:srgbClr val="FF0000"/>
                </a:solidFill>
              </a:rPr>
              <a:t>in termini assoluti</a:t>
            </a:r>
            <a:r>
              <a:rPr lang="it-IT" sz="2000" dirty="0"/>
              <a:t>, significa la </a:t>
            </a:r>
            <a:r>
              <a:rPr lang="it-IT" sz="2000" b="1" dirty="0">
                <a:solidFill>
                  <a:srgbClr val="FF0000"/>
                </a:solidFill>
              </a:rPr>
              <a:t>mancanza</a:t>
            </a:r>
            <a:r>
              <a:rPr lang="it-IT" sz="2000" dirty="0"/>
              <a:t> di </a:t>
            </a:r>
            <a:r>
              <a:rPr lang="it-IT" sz="2000" b="1" dirty="0">
                <a:solidFill>
                  <a:srgbClr val="FF0000"/>
                </a:solidFill>
              </a:rPr>
              <a:t>circa </a:t>
            </a:r>
            <a:r>
              <a:rPr lang="it-IT" sz="2000" b="1" dirty="0" smtClean="0">
                <a:solidFill>
                  <a:srgbClr val="FF0000"/>
                </a:solidFill>
              </a:rPr>
              <a:t>6.000 dottorandi </a:t>
            </a:r>
            <a:r>
              <a:rPr lang="it-IT" sz="2000" b="1" dirty="0">
                <a:solidFill>
                  <a:srgbClr val="FF0000"/>
                </a:solidFill>
              </a:rPr>
              <a:t>di ricerca italiani ogni anno</a:t>
            </a:r>
            <a:r>
              <a:rPr lang="it-IT" sz="2000" dirty="0"/>
              <a:t> [OCSE, </a:t>
            </a:r>
            <a:r>
              <a:rPr lang="it-IT" sz="2000" i="1" dirty="0" err="1"/>
              <a:t>Education</a:t>
            </a:r>
            <a:r>
              <a:rPr lang="it-IT" sz="2000" i="1" dirty="0"/>
              <a:t> at a </a:t>
            </a:r>
            <a:r>
              <a:rPr lang="it-IT" sz="2000" i="1" dirty="0" err="1"/>
              <a:t>Glance</a:t>
            </a:r>
            <a:r>
              <a:rPr lang="it-IT" sz="2000" i="1" dirty="0"/>
              <a:t>, 2012</a:t>
            </a:r>
            <a:r>
              <a:rPr lang="it-IT" sz="2000" i="1" dirty="0" smtClean="0"/>
              <a:t>]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3140968"/>
            <a:ext cx="36004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Il </a:t>
            </a:r>
            <a:r>
              <a:rPr lang="it-IT" sz="2000" b="1" dirty="0" smtClean="0"/>
              <a:t>numero</a:t>
            </a:r>
            <a:r>
              <a:rPr lang="it-IT" sz="2000" dirty="0" smtClean="0"/>
              <a:t> di </a:t>
            </a:r>
            <a:r>
              <a:rPr lang="it-IT" sz="2000" b="1" dirty="0" smtClean="0"/>
              <a:t>dottori di ricerca </a:t>
            </a:r>
            <a:r>
              <a:rPr lang="it-IT" sz="2000" dirty="0" smtClean="0"/>
              <a:t>rispetto alle classi di età interessate (1,5%-2,0%) è inferiore </a:t>
            </a:r>
            <a:r>
              <a:rPr lang="it-IT" sz="2000" b="1" dirty="0" smtClean="0"/>
              <a:t>in termini assoluti</a:t>
            </a:r>
            <a:r>
              <a:rPr lang="it-IT" sz="2000" dirty="0" smtClean="0"/>
              <a:t>, nello stesso intervallo di tempo (2007-2010), rispetto a Paesi come </a:t>
            </a:r>
            <a:r>
              <a:rPr lang="it-IT" sz="2000" b="1" dirty="0" smtClean="0"/>
              <a:t>Finlandia</a:t>
            </a:r>
            <a:r>
              <a:rPr lang="it-IT" sz="2000" dirty="0" smtClean="0"/>
              <a:t> (2,3%-2,9%), </a:t>
            </a:r>
            <a:r>
              <a:rPr lang="it-IT" sz="2000" b="1" dirty="0" smtClean="0"/>
              <a:t>Germania</a:t>
            </a:r>
            <a:r>
              <a:rPr lang="it-IT" sz="2000" dirty="0" smtClean="0"/>
              <a:t> (2,3%-2,6%), </a:t>
            </a:r>
            <a:r>
              <a:rPr lang="it-IT" sz="2000" b="1" dirty="0" smtClean="0"/>
              <a:t>Regno Unito </a:t>
            </a:r>
            <a:r>
              <a:rPr lang="it-IT" sz="2000" dirty="0" smtClean="0"/>
              <a:t>(2,0%-2,3%), </a:t>
            </a:r>
            <a:r>
              <a:rPr lang="it-IT" sz="2000" b="1" dirty="0" smtClean="0"/>
              <a:t>Svezia</a:t>
            </a:r>
            <a:r>
              <a:rPr lang="it-IT" sz="2000" dirty="0" smtClean="0"/>
              <a:t> (2,8%-3,3%).</a:t>
            </a:r>
          </a:p>
          <a:p>
            <a:endParaRPr lang="it-IT" dirty="0"/>
          </a:p>
        </p:txBody>
      </p:sp>
      <p:sp>
        <p:nvSpPr>
          <p:cNvPr id="6" name="5 CuadroTexto"/>
          <p:cNvSpPr txBox="1"/>
          <p:nvPr/>
        </p:nvSpPr>
        <p:spPr>
          <a:xfrm>
            <a:off x="3635896" y="6488668"/>
            <a:ext cx="5508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Fonte: </a:t>
            </a:r>
            <a:r>
              <a:rPr lang="it-IT" sz="1600" dirty="0" err="1" smtClean="0"/>
              <a:t>Cun</a:t>
            </a:r>
            <a:r>
              <a:rPr lang="it-IT" sz="1600" dirty="0" smtClean="0"/>
              <a:t> (</a:t>
            </a:r>
            <a:r>
              <a:rPr lang="it-IT" sz="1600" dirty="0" smtClean="0">
                <a:ea typeface="ＭＳ Ｐゴシック" pitchFamily="34" charset="-128"/>
              </a:rPr>
              <a:t>Criticità ed emergenze - 12 Giugno 2013)</a:t>
            </a:r>
            <a:endParaRPr lang="it-IT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Medicina: contratti per specializzazione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3 Marcador de contenido" descr="contratti per specializzazion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040460" cy="4342184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it-IT" sz="2800" b="1" dirty="0" err="1" smtClean="0">
                <a:solidFill>
                  <a:srgbClr val="FF0000"/>
                </a:solidFill>
              </a:rPr>
              <a:t>Finanz</a:t>
            </a:r>
            <a:r>
              <a:rPr lang="it-IT" sz="2800" b="1" dirty="0" smtClean="0">
                <a:solidFill>
                  <a:srgbClr val="FF0000"/>
                </a:solidFill>
              </a:rPr>
              <a:t>. pubblico per cittadino alle </a:t>
            </a:r>
            <a:r>
              <a:rPr lang="it-IT" sz="2800" b="1" dirty="0" err="1" smtClean="0">
                <a:solidFill>
                  <a:srgbClr val="FF0000"/>
                </a:solidFill>
              </a:rPr>
              <a:t>Univ</a:t>
            </a:r>
            <a:r>
              <a:rPr lang="it-IT" sz="2800" b="1" dirty="0" smtClean="0">
                <a:solidFill>
                  <a:srgbClr val="FF0000"/>
                </a:solidFill>
              </a:rPr>
              <a:t> (2008-2012)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5" y="908720"/>
            <a:ext cx="906462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2267744" y="6309320"/>
            <a:ext cx="6480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b="1" dirty="0" smtClean="0">
                <a:latin typeface="Calibri" pitchFamily="-65" charset="0"/>
              </a:rPr>
              <a:t>Fonte</a:t>
            </a:r>
            <a:r>
              <a:rPr lang="it-IT" sz="1600" dirty="0" smtClean="0">
                <a:latin typeface="Calibri" pitchFamily="-65" charset="0"/>
              </a:rPr>
              <a:t> Elaborazione di </a:t>
            </a:r>
            <a:r>
              <a:rPr lang="it-IT" sz="1600" dirty="0" err="1" smtClean="0">
                <a:latin typeface="Calibri" pitchFamily="-65" charset="0"/>
              </a:rPr>
              <a:t>Paleari</a:t>
            </a:r>
            <a:r>
              <a:rPr lang="it-IT" sz="1600" dirty="0" smtClean="0">
                <a:latin typeface="Calibri" pitchFamily="-65" charset="0"/>
              </a:rPr>
              <a:t> su dati </a:t>
            </a:r>
            <a:r>
              <a:rPr lang="en-GB" sz="1600" dirty="0" smtClean="0">
                <a:latin typeface="Calibri" pitchFamily="-65" charset="0"/>
              </a:rPr>
              <a:t>EUA’s Public Funding Observatory e Word Bank Statistics</a:t>
            </a:r>
            <a:endParaRPr lang="it-IT" sz="1600" dirty="0" smtClean="0">
              <a:latin typeface="Calibri" pitchFamily="-65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algn="r"/>
            <a:r>
              <a:rPr lang="it-IT" sz="2800" dirty="0" smtClean="0">
                <a:solidFill>
                  <a:srgbClr val="FF0000"/>
                </a:solidFill>
              </a:rPr>
              <a:t>Evoluzione del Finanziamento: gli altri Stati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3" name="Picture 2" descr="C:\Davide\Unibg - Assegno Ricerca\Higher Education\Paleari\2016-06 Roma - Fondazione La Sapienza\fran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1125538"/>
            <a:ext cx="4548187" cy="2092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4" name="Picture 3" descr="C:\Davide\Unibg - Assegno Ricerca\Higher Education\Paleari\2016-06 Roma - Fondazione La Sapienza\germany.pn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65650" y="1120775"/>
            <a:ext cx="4548188" cy="2092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Picture 4" descr="C:\Davide\Unibg - Assegno Ricerca\Higher Education\Paleari\2016-06 Roma - Fondazione La Sapienza\UK.pn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" y="3716338"/>
            <a:ext cx="4546600" cy="2092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Picture 5" descr="C:\Davide\Unibg - Assegno Ricerca\Higher Education\Paleari\2016-06 Roma - Fondazione La Sapienza\sweden.pn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5650" y="3716338"/>
            <a:ext cx="4546600" cy="20923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2915816" y="6093296"/>
            <a:ext cx="576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latin typeface="Calibri" pitchFamily="-65" charset="0"/>
              </a:rPr>
              <a:t>Fonte: </a:t>
            </a:r>
            <a:r>
              <a:rPr lang="it-IT" dirty="0" smtClean="0">
                <a:latin typeface="Calibri" pitchFamily="-65" charset="0"/>
              </a:rPr>
              <a:t>slide di </a:t>
            </a:r>
            <a:r>
              <a:rPr lang="it-IT" b="1" dirty="0" err="1" smtClean="0">
                <a:latin typeface="Calibri" pitchFamily="-65" charset="0"/>
              </a:rPr>
              <a:t>Paleari</a:t>
            </a:r>
            <a:r>
              <a:rPr lang="it-IT" dirty="0" smtClean="0">
                <a:latin typeface="Calibri" pitchFamily="-65" charset="0"/>
              </a:rPr>
              <a:t> (</a:t>
            </a:r>
            <a:r>
              <a:rPr lang="en-GB" dirty="0" smtClean="0">
                <a:latin typeface="Calibri" pitchFamily="-65" charset="0"/>
              </a:rPr>
              <a:t>EUA’s Public Funding Observatory)</a:t>
            </a:r>
            <a:endParaRPr lang="it-IT" dirty="0" smtClean="0">
              <a:latin typeface="Calibri" pitchFamily="-65" charset="0"/>
            </a:endParaRP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 smtClean="0"/>
              <a:t>Evoluzione quantitativa delle tre fasce della docenza (2005-2015)</a:t>
            </a:r>
            <a:endParaRPr lang="it-IT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72816"/>
            <a:ext cx="7529946" cy="427555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6228184" y="4077072"/>
            <a:ext cx="15121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Piano straordinario associati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012160" y="2924944"/>
            <a:ext cx="1656184" cy="2448272"/>
          </a:xfrm>
          <a:prstGeom prst="rect">
            <a:avLst/>
          </a:prstGeom>
          <a:noFill/>
          <a:ln w="28575">
            <a:solidFill>
              <a:srgbClr val="7030A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FO 1996-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5222"/>
            <a:ext cx="9144000" cy="5787555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43808" y="616530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</a:t>
            </a:r>
            <a:r>
              <a:rPr lang="it-IT" i="1" dirty="0" smtClean="0"/>
              <a:t>Le emergenze del sistema </a:t>
            </a:r>
            <a:r>
              <a:rPr lang="it-IT" dirty="0" smtClean="0"/>
              <a:t>(CUN, gennaio 2013)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it-IT" sz="3600" dirty="0" smtClean="0">
                <a:solidFill>
                  <a:srgbClr val="FF0000"/>
                </a:solidFill>
              </a:rPr>
              <a:t>Evoluzione della docenza con progressioni  (2008-2018)</a:t>
            </a:r>
            <a:endParaRPr lang="it-IT" sz="3600" dirty="0">
              <a:solidFill>
                <a:srgbClr val="FF0000"/>
              </a:solidFill>
            </a:endParaRPr>
          </a:p>
        </p:txBody>
      </p:sp>
      <p:pic>
        <p:nvPicPr>
          <p:cNvPr id="5" name="4 Imagen" descr="evoluzione della docenza 2008-2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075" y="1400175"/>
            <a:ext cx="6419850" cy="405765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043608" y="580526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Calcoli di Paolo Rossi (</a:t>
            </a:r>
            <a:r>
              <a:rPr lang="it-IT" dirty="0" err="1" smtClean="0"/>
              <a:t>Roars</a:t>
            </a:r>
            <a:r>
              <a:rPr lang="it-IT" dirty="0" smtClean="0"/>
              <a:t>, 19/3/2013)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Organico RTD per aree scientifico disciplinari al 16/11/2013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" name="2 Imagen" descr="logo rete29aprile_b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1259632" cy="1481920"/>
          </a:xfrm>
          <a:prstGeom prst="rect">
            <a:avLst/>
          </a:prstGeom>
        </p:spPr>
      </p:pic>
      <p:pic>
        <p:nvPicPr>
          <p:cNvPr id="6" name="5 Imagen" descr="Organico RTD al 16-11-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556792"/>
            <a:ext cx="7311580" cy="475084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4716016" y="645333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Organico </a:t>
            </a:r>
            <a:r>
              <a:rPr lang="it-IT" dirty="0" err="1" smtClean="0"/>
              <a:t>Miur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03648" y="274638"/>
            <a:ext cx="7283152" cy="1143000"/>
          </a:xfrm>
        </p:spPr>
        <p:txBody>
          <a:bodyPr>
            <a:normAutofit/>
          </a:bodyPr>
          <a:lstStyle/>
          <a:p>
            <a:pPr algn="r"/>
            <a:r>
              <a:rPr lang="it-IT" sz="3200" dirty="0" smtClean="0">
                <a:solidFill>
                  <a:srgbClr val="FF0000"/>
                </a:solidFill>
              </a:rPr>
              <a:t>Totale organico RTD a Genova (16/11/2013)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3" name="2 Imagen" descr="logo rete29aprile_ba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1296144" cy="1524875"/>
          </a:xfrm>
          <a:prstGeom prst="rect">
            <a:avLst/>
          </a:prstGeom>
        </p:spPr>
      </p:pic>
      <p:pic>
        <p:nvPicPr>
          <p:cNvPr id="4" name="3 Imagen" descr="Organico RTD Genova 16_11-2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1628800"/>
            <a:ext cx="5846201" cy="474245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4932040" y="62373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Organico MIUR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b="1" dirty="0" smtClean="0">
                <a:solidFill>
                  <a:srgbClr val="FF0000"/>
                </a:solidFill>
              </a:rPr>
              <a:t>Finanziamenti PRIN 2001-2012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5" name="4 Imagen" descr="Finanziamenti PRIN 2001-1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691" y="1916832"/>
            <a:ext cx="7723047" cy="3312368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8244408" y="45091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2013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0" name="9 Conector recto"/>
          <p:cNvCxnSpPr/>
          <p:nvPr/>
        </p:nvCxnSpPr>
        <p:spPr>
          <a:xfrm>
            <a:off x="7884368" y="3933056"/>
            <a:ext cx="648072" cy="5040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CuadroTexto"/>
          <p:cNvSpPr txBox="1"/>
          <p:nvPr/>
        </p:nvSpPr>
        <p:spPr>
          <a:xfrm>
            <a:off x="8460432" y="4077072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0 €??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259632" y="5733256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Grafico di ROARS e fonte su 2013: Voci di corridoi </a:t>
            </a:r>
            <a:r>
              <a:rPr lang="it-IT" dirty="0" err="1" smtClean="0"/>
              <a:t>CUN…</a:t>
            </a:r>
            <a:endParaRPr lang="it-IT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cuole paritarie-P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6225" y="1484784"/>
            <a:ext cx="8867775" cy="5048250"/>
          </a:xfrm>
          <a:prstGeom prst="rect">
            <a:avLst/>
          </a:prstGeom>
        </p:spPr>
      </p:pic>
      <p:pic>
        <p:nvPicPr>
          <p:cNvPr id="3" name="2 Imagen" descr="logo rete29aprile_ba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8640"/>
            <a:ext cx="1475656" cy="173606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04800" y="620688"/>
            <a:ext cx="8534400" cy="42484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it-IT" sz="2000" b="1" i="1" dirty="0" smtClean="0">
                <a:solidFill>
                  <a:srgbClr val="FF0000"/>
                </a:solidFill>
              </a:rPr>
              <a:t>Facciamo mobbing</a:t>
            </a:r>
            <a:r>
              <a:rPr lang="it-IT" sz="2000" i="1" dirty="0" smtClean="0"/>
              <a:t> su quelli giovani ma mediocri o peggio per farli andare in pensione (p.es. tagliamoli fuori dalle commissioni di concorso e </a:t>
            </a:r>
            <a:r>
              <a:rPr lang="it-IT" sz="2000" b="1" i="1" dirty="0" smtClean="0">
                <a:solidFill>
                  <a:srgbClr val="FF0000"/>
                </a:solidFill>
              </a:rPr>
              <a:t>facciamone degli </a:t>
            </a:r>
            <a:r>
              <a:rPr lang="it-IT" sz="2000" b="1" i="1" dirty="0" err="1" smtClean="0">
                <a:solidFill>
                  <a:srgbClr val="FF0000"/>
                </a:solidFill>
              </a:rPr>
              <a:t>zombies</a:t>
            </a:r>
            <a:r>
              <a:rPr lang="it-IT" sz="2000" i="1" dirty="0" smtClean="0"/>
              <a:t>). Quando poi i nostri colleghi avranno imparato ed il clima sarà cambiato, allora i soldi saranno ben spesi. In questo processo </a:t>
            </a:r>
            <a:r>
              <a:rPr lang="it-IT" sz="2000" b="1" i="1" dirty="0" smtClean="0">
                <a:solidFill>
                  <a:srgbClr val="FF0000"/>
                </a:solidFill>
              </a:rPr>
              <a:t>ci saranno delle ingiustizie? Purtroppo sì </a:t>
            </a:r>
            <a:r>
              <a:rPr lang="it-IT" sz="2000" dirty="0" smtClean="0"/>
              <a:t>(</a:t>
            </a:r>
            <a:r>
              <a:rPr lang="it-IT" sz="2000" b="1" dirty="0" smtClean="0"/>
              <a:t>Giovanni Federico</a:t>
            </a:r>
            <a:r>
              <a:rPr lang="it-IT" sz="2000" dirty="0" smtClean="0"/>
              <a:t>,</a:t>
            </a:r>
            <a:r>
              <a:rPr lang="it-IT" sz="2000" b="1" dirty="0" smtClean="0"/>
              <a:t> </a:t>
            </a:r>
            <a:r>
              <a:rPr lang="it-IT" sz="2000" i="1" dirty="0" smtClean="0"/>
              <a:t>“</a:t>
            </a:r>
            <a:r>
              <a:rPr lang="it-IT" sz="2000" b="1" i="1" dirty="0" smtClean="0"/>
              <a:t>Gruppo di lavoro ANVUR per le procedure per la abilitazione scientifica nazionale nei settori non </a:t>
            </a:r>
            <a:r>
              <a:rPr lang="it-IT" sz="2000" b="1" i="1" dirty="0" err="1" smtClean="0"/>
              <a:t>bibliometrici</a:t>
            </a:r>
            <a:r>
              <a:rPr lang="it-IT" sz="2000" b="1" i="1" dirty="0" smtClean="0"/>
              <a:t>”)</a:t>
            </a:r>
          </a:p>
          <a:p>
            <a:pPr>
              <a:lnSpc>
                <a:spcPct val="100000"/>
              </a:lnSpc>
            </a:pPr>
            <a:endParaRPr lang="it-IT" sz="2000" i="1" dirty="0" smtClean="0"/>
          </a:p>
          <a:p>
            <a:pPr algn="r">
              <a:lnSpc>
                <a:spcPct val="100000"/>
              </a:lnSpc>
            </a:pPr>
            <a:r>
              <a:rPr lang="it-IT" sz="2000" i="1" dirty="0" smtClean="0"/>
              <a:t>Tutte le università dovranno ripartire da zero. E quando la valutazione sarà conclusa,</a:t>
            </a:r>
            <a:r>
              <a:rPr lang="it-IT" sz="2000" i="1" dirty="0" smtClean="0">
                <a:solidFill>
                  <a:srgbClr val="FF0000"/>
                </a:solidFill>
              </a:rPr>
              <a:t> </a:t>
            </a:r>
            <a:r>
              <a:rPr lang="it-IT" sz="2000" b="1" i="1" dirty="0" smtClean="0">
                <a:solidFill>
                  <a:srgbClr val="FF0000"/>
                </a:solidFill>
              </a:rPr>
              <a:t>avremo la distinzione tra </a:t>
            </a:r>
            <a:r>
              <a:rPr lang="it-IT" sz="2000" b="1" i="1" dirty="0" err="1" smtClean="0">
                <a:solidFill>
                  <a:srgbClr val="FF0000"/>
                </a:solidFill>
              </a:rPr>
              <a:t>researching</a:t>
            </a:r>
            <a:r>
              <a:rPr lang="it-IT" sz="2000" b="1" i="1" dirty="0" smtClean="0">
                <a:solidFill>
                  <a:srgbClr val="FF0000"/>
                </a:solidFill>
              </a:rPr>
              <a:t> </a:t>
            </a:r>
            <a:r>
              <a:rPr lang="it-IT" sz="2000" b="1" i="1" dirty="0" err="1" smtClean="0">
                <a:solidFill>
                  <a:srgbClr val="FF0000"/>
                </a:solidFill>
              </a:rPr>
              <a:t>university</a:t>
            </a:r>
            <a:r>
              <a:rPr lang="it-IT" sz="2000" b="1" i="1" dirty="0" smtClean="0">
                <a:solidFill>
                  <a:srgbClr val="FF0000"/>
                </a:solidFill>
              </a:rPr>
              <a:t> e </a:t>
            </a:r>
            <a:r>
              <a:rPr lang="it-IT" sz="2000" b="1" i="1" dirty="0" err="1" smtClean="0">
                <a:solidFill>
                  <a:srgbClr val="FF0000"/>
                </a:solidFill>
              </a:rPr>
              <a:t>teaching</a:t>
            </a:r>
            <a:r>
              <a:rPr lang="it-IT" sz="2000" b="1" i="1" dirty="0" smtClean="0">
                <a:solidFill>
                  <a:srgbClr val="FF0000"/>
                </a:solidFill>
              </a:rPr>
              <a:t> </a:t>
            </a:r>
            <a:r>
              <a:rPr lang="it-IT" sz="2000" b="1" i="1" dirty="0" err="1" smtClean="0">
                <a:solidFill>
                  <a:srgbClr val="FF0000"/>
                </a:solidFill>
              </a:rPr>
              <a:t>university</a:t>
            </a:r>
            <a:r>
              <a:rPr lang="it-IT" sz="2000" i="1" dirty="0" smtClean="0"/>
              <a:t>. Ad alcune si potrà dire: tu fai solo il corso di laurea triennale. </a:t>
            </a:r>
            <a:r>
              <a:rPr lang="it-IT" sz="2000" b="1" i="1" dirty="0" smtClean="0">
                <a:solidFill>
                  <a:srgbClr val="FF0000"/>
                </a:solidFill>
              </a:rPr>
              <a:t>E qualche sede dovrà essere chiusa</a:t>
            </a:r>
            <a:r>
              <a:rPr lang="it-IT" sz="2000" i="1" dirty="0" smtClean="0"/>
              <a:t>. (</a:t>
            </a:r>
            <a:r>
              <a:rPr lang="it-IT" sz="2000" b="1" dirty="0" smtClean="0"/>
              <a:t>Sergio Benedetto, Consiglio Direttivo ANVUR e Coordinatore VQR</a:t>
            </a:r>
            <a:r>
              <a:rPr lang="it-IT" sz="2000" dirty="0" smtClean="0"/>
              <a:t>)</a:t>
            </a:r>
          </a:p>
          <a:p>
            <a:pPr algn="r">
              <a:lnSpc>
                <a:spcPct val="100000"/>
              </a:lnSpc>
            </a:pPr>
            <a:endParaRPr lang="it-IT" sz="2000" dirty="0" smtClean="0"/>
          </a:p>
          <a:p>
            <a:pPr>
              <a:lnSpc>
                <a:spcPct val="100000"/>
              </a:lnSpc>
            </a:pPr>
            <a:r>
              <a:rPr lang="it-IT" sz="2000" i="1" dirty="0" smtClean="0"/>
              <a:t>La valutazione</a:t>
            </a:r>
            <a:r>
              <a:rPr lang="it-IT" sz="2000" i="1" dirty="0" smtClean="0">
                <a:solidFill>
                  <a:srgbClr val="FF0000"/>
                </a:solidFill>
              </a:rPr>
              <a:t> </a:t>
            </a:r>
            <a:r>
              <a:rPr lang="it-IT" sz="2000" b="1" i="1" dirty="0" smtClean="0">
                <a:solidFill>
                  <a:srgbClr val="FF0000"/>
                </a:solidFill>
              </a:rPr>
              <a:t>è un esperimento sociale</a:t>
            </a:r>
            <a:r>
              <a:rPr lang="it-IT" sz="2000" i="1" dirty="0" smtClean="0"/>
              <a:t> e non può evitare di produrre effetti non intenzionali, taluni anche </a:t>
            </a:r>
            <a:r>
              <a:rPr lang="it-IT" sz="2000" b="1" i="1" dirty="0" smtClean="0">
                <a:solidFill>
                  <a:srgbClr val="FF0000"/>
                </a:solidFill>
              </a:rPr>
              <a:t>perversi </a:t>
            </a:r>
            <a:r>
              <a:rPr lang="it-IT" sz="2000" i="1" dirty="0" smtClean="0"/>
              <a:t>(</a:t>
            </a:r>
            <a:r>
              <a:rPr lang="it-IT" sz="2000" b="1" dirty="0" smtClean="0"/>
              <a:t>Andrea </a:t>
            </a:r>
            <a:r>
              <a:rPr lang="it-IT" sz="2000" b="1" dirty="0" err="1" smtClean="0"/>
              <a:t>Bonaccorsi</a:t>
            </a:r>
            <a:r>
              <a:rPr lang="it-IT" sz="2000" b="1" dirty="0" smtClean="0"/>
              <a:t>, Consiglio Direttivo ANVUR</a:t>
            </a:r>
            <a:r>
              <a:rPr lang="it-IT" sz="2000" dirty="0" smtClean="0"/>
              <a:t>)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b="1" dirty="0" smtClean="0">
                <a:solidFill>
                  <a:srgbClr val="FF0000"/>
                </a:solidFill>
              </a:rPr>
              <a:t>Valutazione della ricerca? VQR e ASN</a:t>
            </a:r>
            <a:endParaRPr lang="it-IT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5013176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chemeClr val="accent2">
                    <a:lumMod val="50000"/>
                  </a:schemeClr>
                </a:solidFill>
              </a:rPr>
              <a:t>E…</a:t>
            </a:r>
            <a:r>
              <a:rPr lang="it-IT" sz="3200" b="1" dirty="0" smtClean="0">
                <a:solidFill>
                  <a:schemeClr val="accent2">
                    <a:lumMod val="50000"/>
                  </a:schemeClr>
                </a:solidFill>
              </a:rPr>
              <a:t> la valutazione TECO-INVALSI, che effetto avrà sulle università?</a:t>
            </a:r>
            <a:endParaRPr lang="it-IT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827584" y="249614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Obiettivo:</a:t>
            </a:r>
          </a:p>
          <a:p>
            <a:pPr algn="ctr"/>
            <a:r>
              <a:rPr lang="it-IT" b="1" dirty="0" smtClean="0"/>
              <a:t>Riduzione del personale delle Università</a:t>
            </a:r>
            <a:r>
              <a:rPr lang="it-IT" b="1" dirty="0"/>
              <a:t>, ma anche del numero degli </a:t>
            </a:r>
            <a:r>
              <a:rPr lang="it-IT" b="1" dirty="0" smtClean="0"/>
              <a:t>atenei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067944" y="254279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Modalità: non dichiarare l’obiettivo politico di medio-lungo periodo, utilizzando «schermi» che deviino l’attenzione</a:t>
            </a:r>
            <a:endParaRPr lang="it-IT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95536" y="2060848"/>
            <a:ext cx="86409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Risultato: </a:t>
            </a:r>
            <a:r>
              <a:rPr lang="it-IT" b="1" dirty="0" smtClean="0"/>
              <a:t>l’AUTONOMIA</a:t>
            </a:r>
            <a:r>
              <a:rPr lang="it-IT" dirty="0" smtClean="0"/>
              <a:t> viene </a:t>
            </a:r>
            <a:r>
              <a:rPr lang="it-IT" b="1" dirty="0" smtClean="0"/>
              <a:t>ridotta alla scelta della modalità di autodistruzione</a:t>
            </a:r>
            <a:r>
              <a:rPr lang="it-IT" dirty="0" smtClean="0"/>
              <a:t>.</a:t>
            </a:r>
          </a:p>
          <a:p>
            <a:r>
              <a:rPr lang="it-IT" dirty="0" smtClean="0"/>
              <a:t>Vengono </a:t>
            </a:r>
            <a:r>
              <a:rPr lang="it-IT" b="1" dirty="0" smtClean="0"/>
              <a:t>incentivate le chiusure degli atenei e il ricorso al privato</a:t>
            </a:r>
            <a:r>
              <a:rPr lang="it-IT" dirty="0" smtClean="0"/>
              <a:t>, nella </a:t>
            </a:r>
            <a:r>
              <a:rPr lang="it-IT" b="1" dirty="0" smtClean="0"/>
              <a:t>previsione di una riduzione esiziale dell’investimento</a:t>
            </a:r>
            <a:r>
              <a:rPr lang="it-IT" dirty="0" smtClean="0"/>
              <a:t> in alta formazione e ricerca, fatto assorbire </a:t>
            </a:r>
            <a:r>
              <a:rPr lang="it-IT" b="1" dirty="0" smtClean="0"/>
              <a:t>per dosi omeopatiche e raccontato come un percorso inevitabile (profezie auto-avveranti)</a:t>
            </a:r>
            <a:r>
              <a:rPr lang="it-IT" dirty="0" smtClean="0"/>
              <a:t>.</a:t>
            </a:r>
          </a:p>
          <a:p>
            <a:endParaRPr lang="it-IT" dirty="0"/>
          </a:p>
          <a:p>
            <a:r>
              <a:rPr lang="it-IT" dirty="0" smtClean="0"/>
              <a:t>Forti spinte ad auto-privatizzarsi </a:t>
            </a:r>
          </a:p>
          <a:p>
            <a:r>
              <a:rPr lang="it-IT" dirty="0" smtClean="0"/>
              <a:t>Moltissimi esempi: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Ricercatori a tempo determinato possono svolgere ruolo del tutto simili ai professori, a costi più bassi e con contratti di lavoro subordinato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Spinta alle Fondazioni per poter usare più facilmente modalità tipiche del privato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Obbligo di «esterni» in </a:t>
            </a:r>
            <a:r>
              <a:rPr lang="it-IT" dirty="0" err="1" smtClean="0"/>
              <a:t>CdA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63688" y="5569501"/>
            <a:ext cx="5508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Alcuni esempi degli «schermi» tecnocratici: 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831523147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294494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</a:rPr>
              <a:t>Obiettivo:</a:t>
            </a:r>
          </a:p>
          <a:p>
            <a:pPr algn="ctr"/>
            <a:r>
              <a:rPr lang="it-IT" b="1" dirty="0">
                <a:solidFill>
                  <a:prstClr val="black"/>
                </a:solidFill>
              </a:rPr>
              <a:t>Riduzione del personale delle Università, ma anche del numero degli atenei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3812" y="3041671"/>
            <a:ext cx="2339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Modalità: non dichiarare l’obiettivo politico di medio-lungo periodo, utilizzando «schermi» che deviino l’attenzione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3563888" y="1359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«PUNTO ORGANICO»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483768" y="548680"/>
            <a:ext cx="64087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È di fatto </a:t>
            </a:r>
            <a:r>
              <a:rPr lang="it-IT" b="1" dirty="0">
                <a:solidFill>
                  <a:prstClr val="black"/>
                </a:solidFill>
              </a:rPr>
              <a:t>uno strumento di amplificazione dei tagli al personale</a:t>
            </a:r>
            <a:r>
              <a:rPr lang="it-IT" dirty="0">
                <a:solidFill>
                  <a:prstClr val="black"/>
                </a:solidFill>
              </a:rPr>
              <a:t>. </a:t>
            </a:r>
            <a:r>
              <a:rPr lang="it-IT" b="1" dirty="0">
                <a:solidFill>
                  <a:prstClr val="black"/>
                </a:solidFill>
              </a:rPr>
              <a:t>Non</a:t>
            </a:r>
            <a:r>
              <a:rPr lang="it-IT" dirty="0">
                <a:solidFill>
                  <a:prstClr val="black"/>
                </a:solidFill>
              </a:rPr>
              <a:t> nasce come norma di </a:t>
            </a:r>
            <a:r>
              <a:rPr lang="it-IT" b="1" dirty="0">
                <a:solidFill>
                  <a:prstClr val="black"/>
                </a:solidFill>
              </a:rPr>
              <a:t>legge</a:t>
            </a:r>
            <a:r>
              <a:rPr lang="it-IT" dirty="0">
                <a:solidFill>
                  <a:prstClr val="black"/>
                </a:solidFill>
              </a:rPr>
              <a:t> ma da un regolamento del 2009 (</a:t>
            </a:r>
            <a:r>
              <a:rPr lang="it-IT" b="1" dirty="0">
                <a:solidFill>
                  <a:prstClr val="black"/>
                </a:solidFill>
              </a:rPr>
              <a:t>circolare Masia</a:t>
            </a:r>
            <a:r>
              <a:rPr lang="it-IT" dirty="0">
                <a:solidFill>
                  <a:prstClr val="black"/>
                </a:solidFill>
              </a:rPr>
              <a:t>, che cita prassi in uso per il </a:t>
            </a:r>
            <a:r>
              <a:rPr lang="it-IT" i="1" dirty="0" err="1">
                <a:solidFill>
                  <a:prstClr val="black"/>
                </a:solidFill>
              </a:rPr>
              <a:t>proper</a:t>
            </a:r>
            <a:r>
              <a:rPr lang="it-IT" dirty="0">
                <a:solidFill>
                  <a:prstClr val="black"/>
                </a:solidFill>
              </a:rPr>
              <a:t> dal 2005). </a:t>
            </a:r>
          </a:p>
          <a:p>
            <a:r>
              <a:rPr lang="it-IT" dirty="0">
                <a:solidFill>
                  <a:prstClr val="black"/>
                </a:solidFill>
              </a:rPr>
              <a:t>1 punto organico rappresenterebbe </a:t>
            </a:r>
            <a:r>
              <a:rPr lang="it-IT" b="1" dirty="0">
                <a:solidFill>
                  <a:prstClr val="black"/>
                </a:solidFill>
              </a:rPr>
              <a:t>IN TEORIA il costo medio di un prof. Ordinario a tempo pieno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È dunque una </a:t>
            </a:r>
            <a:r>
              <a:rPr lang="it-IT" b="1" dirty="0">
                <a:solidFill>
                  <a:prstClr val="black"/>
                </a:solidFill>
              </a:rPr>
              <a:t>unità di conto</a:t>
            </a:r>
            <a:r>
              <a:rPr lang="it-IT" dirty="0">
                <a:solidFill>
                  <a:prstClr val="black"/>
                </a:solidFill>
              </a:rPr>
              <a:t>, resa </a:t>
            </a:r>
            <a:r>
              <a:rPr lang="it-IT" b="1" dirty="0">
                <a:solidFill>
                  <a:prstClr val="black"/>
                </a:solidFill>
              </a:rPr>
              <a:t>obsoleta</a:t>
            </a:r>
            <a:r>
              <a:rPr lang="it-IT" dirty="0">
                <a:solidFill>
                  <a:prstClr val="black"/>
                </a:solidFill>
              </a:rPr>
              <a:t> dal fatto che </a:t>
            </a:r>
          </a:p>
          <a:p>
            <a:pPr marL="285750" indent="-285750">
              <a:buFontTx/>
              <a:buChar char="-"/>
            </a:pPr>
            <a:r>
              <a:rPr lang="it-IT" b="1" dirty="0">
                <a:solidFill>
                  <a:prstClr val="black"/>
                </a:solidFill>
              </a:rPr>
              <a:t>Congelamento scatti</a:t>
            </a:r>
            <a:r>
              <a:rPr lang="it-IT" dirty="0">
                <a:solidFill>
                  <a:prstClr val="black"/>
                </a:solidFill>
              </a:rPr>
              <a:t> con cui si sono variate </a:t>
            </a:r>
            <a:r>
              <a:rPr lang="it-IT" b="1" dirty="0">
                <a:solidFill>
                  <a:prstClr val="black"/>
                </a:solidFill>
              </a:rPr>
              <a:t>per sempre </a:t>
            </a:r>
            <a:r>
              <a:rPr lang="it-IT" dirty="0">
                <a:solidFill>
                  <a:prstClr val="black"/>
                </a:solidFill>
              </a:rPr>
              <a:t>le curve stipendiali</a:t>
            </a:r>
            <a:endParaRPr lang="it-IT" b="1" dirty="0">
              <a:solidFill>
                <a:prstClr val="black"/>
              </a:solidFill>
            </a:endParaRPr>
          </a:p>
          <a:p>
            <a:pPr marL="285750" indent="-285750">
              <a:buFontTx/>
              <a:buChar char="-"/>
            </a:pPr>
            <a:r>
              <a:rPr lang="it-IT" b="1" dirty="0">
                <a:solidFill>
                  <a:prstClr val="black"/>
                </a:solidFill>
              </a:rPr>
              <a:t>Cancellazione</a:t>
            </a:r>
            <a:r>
              <a:rPr lang="it-IT" dirty="0">
                <a:solidFill>
                  <a:prstClr val="black"/>
                </a:solidFill>
              </a:rPr>
              <a:t> della </a:t>
            </a:r>
            <a:r>
              <a:rPr lang="it-IT" b="1" dirty="0">
                <a:solidFill>
                  <a:prstClr val="black"/>
                </a:solidFill>
              </a:rPr>
              <a:t>ricostruzione della carriera </a:t>
            </a:r>
            <a:r>
              <a:rPr lang="it-IT" dirty="0">
                <a:solidFill>
                  <a:prstClr val="black"/>
                </a:solidFill>
              </a:rPr>
              <a:t>(l. 240/10)</a:t>
            </a: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prstClr val="black"/>
                </a:solidFill>
              </a:rPr>
              <a:t>Introduzione di </a:t>
            </a:r>
            <a:r>
              <a:rPr lang="it-IT" b="1" dirty="0">
                <a:solidFill>
                  <a:prstClr val="black"/>
                </a:solidFill>
              </a:rPr>
              <a:t>scatti NON PIU’ PER ANZIANITA’</a:t>
            </a:r>
          </a:p>
          <a:p>
            <a:r>
              <a:rPr lang="it-IT" dirty="0">
                <a:solidFill>
                  <a:prstClr val="black"/>
                </a:solidFill>
              </a:rPr>
              <a:t>Modificano completamente la situazione, sovrastimando i costi</a:t>
            </a:r>
          </a:p>
          <a:p>
            <a:endParaRPr lang="it-IT" dirty="0">
              <a:solidFill>
                <a:prstClr val="black"/>
              </a:solidFill>
            </a:endParaRPr>
          </a:p>
          <a:p>
            <a:r>
              <a:rPr lang="it-IT" dirty="0">
                <a:solidFill>
                  <a:prstClr val="black"/>
                </a:solidFill>
              </a:rPr>
              <a:t>L’attenzione è deviata dalle risorse vere (soldi) a una unità di conto obsoleta, col risultato che, </a:t>
            </a:r>
            <a:r>
              <a:rPr lang="it-IT" b="1" dirty="0">
                <a:solidFill>
                  <a:prstClr val="black"/>
                </a:solidFill>
              </a:rPr>
              <a:t>se anche una Università trovasse molte  risorse, potrebbe spenderle in tutto tranne che in personale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483768" y="5124092"/>
            <a:ext cx="64087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l’effetto è lo </a:t>
            </a:r>
            <a:r>
              <a:rPr lang="it-IT" b="1" dirty="0">
                <a:solidFill>
                  <a:prstClr val="black"/>
                </a:solidFill>
              </a:rPr>
              <a:t>smantellamento del personale universitario </a:t>
            </a:r>
            <a:r>
              <a:rPr lang="it-IT" dirty="0">
                <a:solidFill>
                  <a:prstClr val="black"/>
                </a:solidFill>
              </a:rPr>
              <a:t>(dai punti organico dipendono sia gli arruolamenti dei docenti e del personale amministrativo) </a:t>
            </a:r>
            <a:r>
              <a:rPr lang="it-IT" b="1" dirty="0">
                <a:solidFill>
                  <a:prstClr val="black"/>
                </a:solidFill>
              </a:rPr>
              <a:t>con la scusa «tecnocratica» della sostenibilità economica e dell’autonomia degli atenei</a:t>
            </a:r>
          </a:p>
        </p:txBody>
      </p:sp>
    </p:spTree>
    <p:extLst>
      <p:ext uri="{BB962C8B-B14F-4D97-AF65-F5344CB8AC3E}">
        <p14:creationId xmlns:p14="http://schemas.microsoft.com/office/powerpoint/2010/main" xmlns="" val="2156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79512" y="294494"/>
            <a:ext cx="2016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Obiettivo:</a:t>
            </a:r>
          </a:p>
          <a:p>
            <a:r>
              <a:rPr lang="it-IT" dirty="0">
                <a:solidFill>
                  <a:prstClr val="black"/>
                </a:solidFill>
              </a:rPr>
              <a:t>Riduzione del personale delle Università, ma anche del numero degli atenei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43812" y="3041671"/>
            <a:ext cx="212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Modalità: non dichiarare l’obiettivo politico di medio-lungo periodo, utilizzando «schermi» che deviino l’attenzione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195736" y="1359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DM 17 e AVA; in genere, la logica dei «requisiti minimi»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2267744" y="382922"/>
            <a:ext cx="6696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prstClr val="black"/>
                </a:solidFill>
              </a:rPr>
              <a:t>Si impongono NON PER LEGGE MA PER REGOLAMENTO MINISTERIALE delle soglie e dei requisiti minimi, apparentemente ragionevoli</a:t>
            </a:r>
          </a:p>
          <a:p>
            <a:endParaRPr lang="it-IT" sz="1600" dirty="0">
              <a:solidFill>
                <a:prstClr val="black"/>
              </a:solidFill>
            </a:endParaRPr>
          </a:p>
          <a:p>
            <a:r>
              <a:rPr lang="it-IT" sz="1600" dirty="0">
                <a:solidFill>
                  <a:prstClr val="black"/>
                </a:solidFill>
              </a:rPr>
              <a:t>Due esempi: </a:t>
            </a:r>
          </a:p>
          <a:p>
            <a:r>
              <a:rPr lang="it-IT" sz="1600" dirty="0">
                <a:solidFill>
                  <a:prstClr val="black"/>
                </a:solidFill>
              </a:rPr>
              <a:t>DM 17, 22/09/2010 (Gelmini): </a:t>
            </a:r>
            <a:r>
              <a:rPr lang="it-IT" sz="1600" b="1" i="1" dirty="0">
                <a:solidFill>
                  <a:prstClr val="black"/>
                </a:solidFill>
              </a:rPr>
              <a:t>Requisiti necessari dei corsi di studio</a:t>
            </a:r>
          </a:p>
          <a:p>
            <a:r>
              <a:rPr lang="it-IT" sz="1600" dirty="0">
                <a:solidFill>
                  <a:prstClr val="black"/>
                </a:solidFill>
              </a:rPr>
              <a:t>DM 47, 30/01/2013 (Profumo): </a:t>
            </a:r>
            <a:r>
              <a:rPr lang="it-IT" sz="1600" b="1" i="1" dirty="0">
                <a:solidFill>
                  <a:prstClr val="black"/>
                </a:solidFill>
              </a:rPr>
              <a:t>Decreto autovalutazione, accreditamento iniziale e periodico delle sedi e dei corsi di studio e valutazione periodica</a:t>
            </a:r>
          </a:p>
          <a:p>
            <a:endParaRPr lang="it-IT" sz="1600" i="1" dirty="0">
              <a:solidFill>
                <a:prstClr val="black"/>
              </a:solidFill>
            </a:endParaRPr>
          </a:p>
          <a:p>
            <a:r>
              <a:rPr lang="it-IT" sz="1600" dirty="0">
                <a:solidFill>
                  <a:prstClr val="black"/>
                </a:solidFill>
              </a:rPr>
              <a:t>effetti profondi sugli </a:t>
            </a:r>
            <a:r>
              <a:rPr lang="it-IT" sz="1600" b="1" dirty="0">
                <a:solidFill>
                  <a:prstClr val="black"/>
                </a:solidFill>
              </a:rPr>
              <a:t>atenei PUBBLICI, che non hanno la possibilità di assumere</a:t>
            </a:r>
            <a:r>
              <a:rPr lang="it-IT" sz="1600" dirty="0">
                <a:solidFill>
                  <a:prstClr val="black"/>
                </a:solidFill>
              </a:rPr>
              <a:t>, e dunque </a:t>
            </a:r>
            <a:r>
              <a:rPr lang="it-IT" sz="1600" b="1" dirty="0">
                <a:solidFill>
                  <a:prstClr val="black"/>
                </a:solidFill>
              </a:rPr>
              <a:t>impongono, a cascata, tagli dell’offerta formativa</a:t>
            </a:r>
            <a:r>
              <a:rPr lang="it-IT" sz="1600" dirty="0">
                <a:solidFill>
                  <a:prstClr val="black"/>
                </a:solidFill>
              </a:rPr>
              <a:t>, </a:t>
            </a:r>
            <a:r>
              <a:rPr lang="it-IT" sz="1600" b="1" dirty="0">
                <a:solidFill>
                  <a:prstClr val="black"/>
                </a:solidFill>
              </a:rPr>
              <a:t>fatti passare </a:t>
            </a:r>
            <a:r>
              <a:rPr lang="it-IT" sz="1600" dirty="0">
                <a:solidFill>
                  <a:prstClr val="black"/>
                </a:solidFill>
              </a:rPr>
              <a:t>come </a:t>
            </a:r>
            <a:r>
              <a:rPr lang="it-IT" sz="1600" b="1" dirty="0">
                <a:solidFill>
                  <a:srgbClr val="FF0000"/>
                </a:solidFill>
              </a:rPr>
              <a:t>necessarie tecnicalità </a:t>
            </a:r>
            <a:r>
              <a:rPr lang="it-IT" sz="1600" dirty="0">
                <a:solidFill>
                  <a:prstClr val="black"/>
                </a:solidFill>
              </a:rPr>
              <a:t>e </a:t>
            </a:r>
            <a:r>
              <a:rPr lang="it-IT" sz="1600" b="1" dirty="0">
                <a:solidFill>
                  <a:srgbClr val="FF0000"/>
                </a:solidFill>
              </a:rPr>
              <a:t>non come precise scelte politiche</a:t>
            </a:r>
          </a:p>
          <a:p>
            <a:endParaRPr lang="it-IT" sz="1600" dirty="0">
              <a:solidFill>
                <a:prstClr val="black"/>
              </a:solidFill>
            </a:endParaRPr>
          </a:p>
          <a:p>
            <a:r>
              <a:rPr lang="it-IT" sz="1600" dirty="0">
                <a:solidFill>
                  <a:prstClr val="black"/>
                </a:solidFill>
              </a:rPr>
              <a:t>Inoltre tutti questi passaggi burocratici richiedono un grandissimo impegno (e tempo) </a:t>
            </a:r>
            <a:r>
              <a:rPr lang="it-IT" sz="1600" b="1" dirty="0">
                <a:solidFill>
                  <a:prstClr val="black"/>
                </a:solidFill>
              </a:rPr>
              <a:t>assorbendo sia la componente docente che quella amministrativa, facilitando conflitti tra le due</a:t>
            </a:r>
          </a:p>
          <a:p>
            <a:endParaRPr lang="it-IT" sz="1600" dirty="0">
              <a:solidFill>
                <a:prstClr val="black"/>
              </a:solidFill>
            </a:endParaRPr>
          </a:p>
          <a:p>
            <a:r>
              <a:rPr lang="it-IT" sz="1600" b="1" dirty="0">
                <a:solidFill>
                  <a:prstClr val="black"/>
                </a:solidFill>
              </a:rPr>
              <a:t>Comparativamente si favorisce il privato </a:t>
            </a:r>
            <a:r>
              <a:rPr lang="it-IT" sz="1600" dirty="0">
                <a:solidFill>
                  <a:prstClr val="black"/>
                </a:solidFill>
              </a:rPr>
              <a:t>(nel gergo ministeriale: atenei non statali), che </a:t>
            </a:r>
            <a:r>
              <a:rPr lang="it-IT" sz="1600" b="1" dirty="0">
                <a:solidFill>
                  <a:prstClr val="black"/>
                </a:solidFill>
              </a:rPr>
              <a:t>ha meno vincoli</a:t>
            </a:r>
            <a:r>
              <a:rPr lang="it-IT" sz="1600" dirty="0">
                <a:solidFill>
                  <a:prstClr val="black"/>
                </a:solidFill>
              </a:rPr>
              <a:t>. Uno tra i tanti esempi (dal DM 47):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46425"/>
          <a:stretch/>
        </p:blipFill>
        <p:spPr>
          <a:xfrm>
            <a:off x="1979712" y="5049270"/>
            <a:ext cx="7145470" cy="16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8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67544" y="332656"/>
            <a:ext cx="8352928" cy="324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</a:rPr>
              <a:t>come «ragiona» di didattica il Ministero? Utilità sociale? Terza missione?</a:t>
            </a:r>
          </a:p>
          <a:p>
            <a:endParaRPr lang="it-IT" sz="2400" b="1" dirty="0">
              <a:solidFill>
                <a:prstClr val="black"/>
              </a:solidFill>
            </a:endParaRPr>
          </a:p>
          <a:p>
            <a:r>
              <a:rPr lang="it-IT" sz="2900" b="1" dirty="0">
                <a:solidFill>
                  <a:prstClr val="black"/>
                </a:solidFill>
              </a:rPr>
              <a:t>DID = (</a:t>
            </a:r>
            <a:r>
              <a:rPr lang="it-IT" sz="2900" b="1" dirty="0" err="1">
                <a:solidFill>
                  <a:prstClr val="black"/>
                </a:solidFill>
              </a:rPr>
              <a:t>Yp</a:t>
            </a:r>
            <a:r>
              <a:rPr lang="it-IT" sz="2900" b="1" dirty="0">
                <a:solidFill>
                  <a:prstClr val="black"/>
                </a:solidFill>
              </a:rPr>
              <a:t> x </a:t>
            </a:r>
            <a:r>
              <a:rPr lang="it-IT" sz="2900" b="1" dirty="0" err="1">
                <a:solidFill>
                  <a:prstClr val="black"/>
                </a:solidFill>
              </a:rPr>
              <a:t>Nprof</a:t>
            </a:r>
            <a:r>
              <a:rPr lang="it-IT" sz="2900" b="1" dirty="0">
                <a:solidFill>
                  <a:prstClr val="black"/>
                </a:solidFill>
              </a:rPr>
              <a:t> + </a:t>
            </a:r>
            <a:r>
              <a:rPr lang="it-IT" sz="2900" b="1" dirty="0" err="1">
                <a:solidFill>
                  <a:prstClr val="black"/>
                </a:solidFill>
              </a:rPr>
              <a:t>Ypdf</a:t>
            </a:r>
            <a:r>
              <a:rPr lang="it-IT" sz="2900" b="1" dirty="0">
                <a:solidFill>
                  <a:prstClr val="black"/>
                </a:solidFill>
              </a:rPr>
              <a:t> x </a:t>
            </a:r>
            <a:r>
              <a:rPr lang="it-IT" sz="2900" b="1" dirty="0" err="1">
                <a:solidFill>
                  <a:prstClr val="black"/>
                </a:solidFill>
              </a:rPr>
              <a:t>Npdf</a:t>
            </a:r>
            <a:r>
              <a:rPr lang="it-IT" sz="2900" b="1" dirty="0">
                <a:solidFill>
                  <a:prstClr val="black"/>
                </a:solidFill>
              </a:rPr>
              <a:t> +</a:t>
            </a:r>
            <a:r>
              <a:rPr lang="it-IT" sz="2900" b="1" dirty="0" err="1">
                <a:solidFill>
                  <a:prstClr val="black"/>
                </a:solidFill>
              </a:rPr>
              <a:t>Yr</a:t>
            </a:r>
            <a:r>
              <a:rPr lang="it-IT" sz="2900" b="1" dirty="0">
                <a:solidFill>
                  <a:prstClr val="black"/>
                </a:solidFill>
              </a:rPr>
              <a:t> x </a:t>
            </a:r>
            <a:r>
              <a:rPr lang="it-IT" sz="2900" b="1" dirty="0" err="1">
                <a:solidFill>
                  <a:prstClr val="black"/>
                </a:solidFill>
              </a:rPr>
              <a:t>Nric</a:t>
            </a:r>
            <a:r>
              <a:rPr lang="it-IT" sz="2900" b="1" dirty="0">
                <a:solidFill>
                  <a:prstClr val="black"/>
                </a:solidFill>
              </a:rPr>
              <a:t>) x (1 + X) </a:t>
            </a:r>
          </a:p>
          <a:p>
            <a:endParaRPr lang="it-IT" sz="1200" b="1" dirty="0">
              <a:solidFill>
                <a:prstClr val="black"/>
              </a:solidFill>
            </a:endParaRPr>
          </a:p>
          <a:p>
            <a:r>
              <a:rPr lang="it-IT" sz="1100" dirty="0">
                <a:solidFill>
                  <a:prstClr val="black"/>
                </a:solidFill>
              </a:rPr>
              <a:t>Ai fini del calcolo di DID: </a:t>
            </a:r>
          </a:p>
          <a:p>
            <a:r>
              <a:rPr lang="it-IT" sz="1100" dirty="0">
                <a:solidFill>
                  <a:prstClr val="black"/>
                </a:solidFill>
              </a:rPr>
              <a:t>• </a:t>
            </a:r>
            <a:r>
              <a:rPr lang="it-IT" sz="1100" dirty="0" err="1">
                <a:solidFill>
                  <a:prstClr val="black"/>
                </a:solidFill>
              </a:rPr>
              <a:t>Nprof</a:t>
            </a:r>
            <a:r>
              <a:rPr lang="it-IT" sz="1100" dirty="0">
                <a:solidFill>
                  <a:prstClr val="black"/>
                </a:solidFill>
              </a:rPr>
              <a:t> = numero dei professori a tempo pieno dell’Ateneo; </a:t>
            </a:r>
          </a:p>
          <a:p>
            <a:r>
              <a:rPr lang="it-IT" sz="1100" dirty="0">
                <a:solidFill>
                  <a:prstClr val="black"/>
                </a:solidFill>
              </a:rPr>
              <a:t>• </a:t>
            </a:r>
            <a:r>
              <a:rPr lang="it-IT" sz="1100" dirty="0" err="1">
                <a:solidFill>
                  <a:prstClr val="black"/>
                </a:solidFill>
              </a:rPr>
              <a:t>Npdf</a:t>
            </a:r>
            <a:r>
              <a:rPr lang="it-IT" sz="1100" dirty="0">
                <a:solidFill>
                  <a:prstClr val="black"/>
                </a:solidFill>
              </a:rPr>
              <a:t> = numero dei professori a tempo definito dell’Ateneo; </a:t>
            </a:r>
          </a:p>
          <a:p>
            <a:r>
              <a:rPr lang="it-IT" sz="1100" dirty="0">
                <a:solidFill>
                  <a:prstClr val="black"/>
                </a:solidFill>
              </a:rPr>
              <a:t>• </a:t>
            </a:r>
            <a:r>
              <a:rPr lang="it-IT" sz="1100" dirty="0" err="1">
                <a:solidFill>
                  <a:prstClr val="black"/>
                </a:solidFill>
              </a:rPr>
              <a:t>Nric</a:t>
            </a:r>
            <a:r>
              <a:rPr lang="it-IT" sz="1100" dirty="0">
                <a:solidFill>
                  <a:prstClr val="black"/>
                </a:solidFill>
              </a:rPr>
              <a:t> = numero totale dei ricercatori a tempo pieno e definito dell’Ateneo; </a:t>
            </a:r>
          </a:p>
          <a:p>
            <a:r>
              <a:rPr lang="it-IT" sz="1100" dirty="0">
                <a:solidFill>
                  <a:prstClr val="black"/>
                </a:solidFill>
              </a:rPr>
              <a:t>• </a:t>
            </a:r>
            <a:r>
              <a:rPr lang="it-IT" sz="1100" dirty="0" err="1">
                <a:solidFill>
                  <a:prstClr val="black"/>
                </a:solidFill>
              </a:rPr>
              <a:t>Yp</a:t>
            </a:r>
            <a:r>
              <a:rPr lang="it-IT" sz="1100" dirty="0">
                <a:solidFill>
                  <a:prstClr val="black"/>
                </a:solidFill>
              </a:rPr>
              <a:t> = numero di ore “standard” individuali di didattica assistita individuato dall’ateneo e riferito ai professori a tempo pieno (</a:t>
            </a:r>
            <a:r>
              <a:rPr lang="it-IT" sz="1100" dirty="0" err="1">
                <a:solidFill>
                  <a:prstClr val="black"/>
                </a:solidFill>
              </a:rPr>
              <a:t>max</a:t>
            </a:r>
            <a:r>
              <a:rPr lang="it-IT" sz="1100" dirty="0">
                <a:solidFill>
                  <a:prstClr val="black"/>
                </a:solidFill>
              </a:rPr>
              <a:t> = 120 ore); </a:t>
            </a:r>
          </a:p>
          <a:p>
            <a:r>
              <a:rPr lang="it-IT" sz="1100" dirty="0">
                <a:solidFill>
                  <a:prstClr val="black"/>
                </a:solidFill>
              </a:rPr>
              <a:t>• </a:t>
            </a:r>
            <a:r>
              <a:rPr lang="it-IT" sz="1100" dirty="0" err="1">
                <a:solidFill>
                  <a:prstClr val="black"/>
                </a:solidFill>
              </a:rPr>
              <a:t>Ypdf</a:t>
            </a:r>
            <a:r>
              <a:rPr lang="it-IT" sz="1100" dirty="0">
                <a:solidFill>
                  <a:prstClr val="black"/>
                </a:solidFill>
              </a:rPr>
              <a:t> = numero di ore “standard” individuali di didattica assistita individuato dall’ateneo e riferito ai professori a tempo definito (</a:t>
            </a:r>
            <a:r>
              <a:rPr lang="it-IT" sz="1100" dirty="0" err="1">
                <a:solidFill>
                  <a:prstClr val="black"/>
                </a:solidFill>
              </a:rPr>
              <a:t>max</a:t>
            </a:r>
            <a:r>
              <a:rPr lang="it-IT" sz="1100" dirty="0">
                <a:solidFill>
                  <a:prstClr val="black"/>
                </a:solidFill>
              </a:rPr>
              <a:t> = 90 ore); </a:t>
            </a:r>
          </a:p>
          <a:p>
            <a:r>
              <a:rPr lang="it-IT" sz="1100" dirty="0">
                <a:solidFill>
                  <a:prstClr val="black"/>
                </a:solidFill>
              </a:rPr>
              <a:t>• </a:t>
            </a:r>
            <a:r>
              <a:rPr lang="it-IT" sz="1100" dirty="0" err="1">
                <a:solidFill>
                  <a:prstClr val="black"/>
                </a:solidFill>
              </a:rPr>
              <a:t>Yr</a:t>
            </a:r>
            <a:r>
              <a:rPr lang="it-IT" sz="1100" dirty="0">
                <a:solidFill>
                  <a:prstClr val="black"/>
                </a:solidFill>
              </a:rPr>
              <a:t> = numero di ore “standard” individuali di didattica assistita individuato dall’ateneo e riferito ai ricercatori (</a:t>
            </a:r>
            <a:r>
              <a:rPr lang="it-IT" sz="1100" dirty="0" err="1">
                <a:solidFill>
                  <a:prstClr val="black"/>
                </a:solidFill>
              </a:rPr>
              <a:t>max</a:t>
            </a:r>
            <a:r>
              <a:rPr lang="it-IT" sz="1100" dirty="0">
                <a:solidFill>
                  <a:prstClr val="black"/>
                </a:solidFill>
              </a:rPr>
              <a:t> = 60 ore); </a:t>
            </a:r>
          </a:p>
          <a:p>
            <a:r>
              <a:rPr lang="it-IT" sz="1100" dirty="0">
                <a:solidFill>
                  <a:prstClr val="black"/>
                </a:solidFill>
              </a:rPr>
              <a:t>• X = percentuale di didattica assistita erogabile per contratto di insegnamento, affidamento o supplenza (</a:t>
            </a:r>
            <a:r>
              <a:rPr lang="it-IT" sz="1100" dirty="0" err="1">
                <a:solidFill>
                  <a:prstClr val="black"/>
                </a:solidFill>
              </a:rPr>
              <a:t>max</a:t>
            </a:r>
            <a:r>
              <a:rPr lang="it-IT" sz="1100" dirty="0">
                <a:solidFill>
                  <a:prstClr val="black"/>
                </a:solidFill>
              </a:rPr>
              <a:t> = 30%).</a:t>
            </a:r>
          </a:p>
          <a:p>
            <a:endParaRPr lang="it-IT" sz="1200" b="1" dirty="0">
              <a:solidFill>
                <a:prstClr val="black"/>
              </a:solidFill>
            </a:endParaRPr>
          </a:p>
          <a:p>
            <a:r>
              <a:rPr lang="it-IT" sz="1200" b="1" dirty="0">
                <a:solidFill>
                  <a:prstClr val="black"/>
                </a:solidFill>
              </a:rPr>
              <a:t>(DM 47, 30/01/2013, «amichevolmente» detto AVA)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55576" y="4869160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</a:rPr>
              <a:t>Obiettivo:</a:t>
            </a:r>
          </a:p>
          <a:p>
            <a:pPr algn="ctr"/>
            <a:r>
              <a:rPr lang="it-IT" b="1" dirty="0">
                <a:solidFill>
                  <a:prstClr val="black"/>
                </a:solidFill>
              </a:rPr>
              <a:t>Riduzione del personale delle Università, ma anche del numero degli atenei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4410135" y="4869161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prstClr val="black"/>
                </a:solidFill>
              </a:rPr>
              <a:t>Modalità: non dichiarare l’obiettivo politico di medio-lungo periodo, utilizzando «schermi» che deviino l’attenzione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467544" y="3861048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prstClr val="black"/>
                </a:solidFill>
              </a:rPr>
              <a:t>Dietro la «freddezza» degli algoritmi, si celano numeri chiusi e programmati</a:t>
            </a:r>
          </a:p>
        </p:txBody>
      </p:sp>
    </p:spTree>
    <p:extLst>
      <p:ext uri="{BB962C8B-B14F-4D97-AF65-F5344CB8AC3E}">
        <p14:creationId xmlns:p14="http://schemas.microsoft.com/office/powerpoint/2010/main" xmlns="" val="4481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aragone FFO_2010-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8748464" cy="5802476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539552" y="0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 smtClean="0">
                <a:solidFill>
                  <a:srgbClr val="FF0000"/>
                </a:solidFill>
              </a:rPr>
              <a:t>Comparazione FFO 2010 / 2013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6804248" y="5589240"/>
            <a:ext cx="2088232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195736" y="1359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Premialità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(o, meglio: </a:t>
            </a:r>
            <a:r>
              <a:rPr lang="it-IT" sz="2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punitività</a:t>
            </a:r>
            <a:r>
              <a:rPr lang="it-IT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321276" y="382922"/>
            <a:ext cx="86432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prstClr val="black"/>
                </a:solidFill>
              </a:rPr>
              <a:t>Ancora una volta NON PER LEGGE MA PER REGOLAMENTO MINISTERIALE si tende a imporre auto-contrazioni degli atenei, ma senza che questo sia obbligatorio. Lo strumento, in questo caso, è la corsa a premi. Poiché il premio non è aggiuntivo ma viene tratto dal complesso di finanziamenti, già decrescenti… uno dei moltissimi esempi possibili: decreto Carrozza «programmazione triennale».</a:t>
            </a:r>
          </a:p>
          <a:p>
            <a:r>
              <a:rPr lang="it-IT" sz="1600" dirty="0">
                <a:solidFill>
                  <a:prstClr val="black"/>
                </a:solidFill>
              </a:rPr>
              <a:t>Il nuovo slogan tecnocratico è «dimensionamento sostenibile». Cosa si dovrebbe fare, per sperare nel premio, in ordine di priorità?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555776" y="1892869"/>
            <a:ext cx="5328592" cy="3264323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80521" y="5054113"/>
            <a:ext cx="5421631" cy="1615247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7020272" y="2048820"/>
            <a:ext cx="881880" cy="3000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699792" y="2276872"/>
            <a:ext cx="881880" cy="256757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849898" y="2492896"/>
            <a:ext cx="1946238" cy="3000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707904" y="2806518"/>
            <a:ext cx="1224136" cy="235153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266964" y="3384095"/>
            <a:ext cx="3177244" cy="3000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255082" y="3700028"/>
            <a:ext cx="4629285" cy="326551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140732" y="4561659"/>
            <a:ext cx="4239580" cy="3000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3135060" y="5049526"/>
            <a:ext cx="2373043" cy="3000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3169233" y="5774025"/>
            <a:ext cx="4715134" cy="39718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0467" y="2924094"/>
            <a:ext cx="18744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Chi è bravo?</a:t>
            </a:r>
          </a:p>
          <a:p>
            <a:r>
              <a:rPr lang="it-IT" dirty="0">
                <a:solidFill>
                  <a:prstClr val="black"/>
                </a:solidFill>
              </a:rPr>
              <a:t>chi </a:t>
            </a:r>
            <a:r>
              <a:rPr lang="it-IT" b="1" dirty="0">
                <a:solidFill>
                  <a:srgbClr val="FF0000"/>
                </a:solidFill>
              </a:rPr>
              <a:t>chiude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prstClr val="black"/>
                </a:solidFill>
              </a:rPr>
              <a:t>atenei</a:t>
            </a:r>
            <a:r>
              <a:rPr lang="it-IT" dirty="0">
                <a:solidFill>
                  <a:prstClr val="black"/>
                </a:solidFill>
              </a:rPr>
              <a:t>, </a:t>
            </a:r>
            <a:r>
              <a:rPr lang="it-IT" b="1" dirty="0">
                <a:solidFill>
                  <a:prstClr val="black"/>
                </a:solidFill>
              </a:rPr>
              <a:t>corsi di laurea </a:t>
            </a:r>
            <a:r>
              <a:rPr lang="it-IT" dirty="0">
                <a:solidFill>
                  <a:prstClr val="black"/>
                </a:solidFill>
              </a:rPr>
              <a:t>o li </a:t>
            </a:r>
            <a:r>
              <a:rPr lang="it-IT" b="1" dirty="0">
                <a:solidFill>
                  <a:prstClr val="black"/>
                </a:solidFill>
              </a:rPr>
              <a:t>trasforma in Istituti Tecnici </a:t>
            </a:r>
            <a:r>
              <a:rPr lang="it-IT" dirty="0">
                <a:solidFill>
                  <a:prstClr val="black"/>
                </a:solidFill>
              </a:rPr>
              <a:t>(definiti dalla Gelmini istruzione terziaria non universitaria)</a:t>
            </a:r>
          </a:p>
        </p:txBody>
      </p:sp>
      <p:sp>
        <p:nvSpPr>
          <p:cNvPr id="9" name="Freccia a sinistra 8"/>
          <p:cNvSpPr/>
          <p:nvPr/>
        </p:nvSpPr>
        <p:spPr>
          <a:xfrm rot="8508600">
            <a:off x="1972475" y="2924763"/>
            <a:ext cx="775750" cy="3382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0" name="Freccia a sinistra 19"/>
          <p:cNvSpPr/>
          <p:nvPr/>
        </p:nvSpPr>
        <p:spPr>
          <a:xfrm rot="12444211">
            <a:off x="1747098" y="3868118"/>
            <a:ext cx="945168" cy="3382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21" name="Freccia a sinistra 20"/>
          <p:cNvSpPr/>
          <p:nvPr/>
        </p:nvSpPr>
        <p:spPr>
          <a:xfrm rot="13628969">
            <a:off x="1409055" y="4826848"/>
            <a:ext cx="2107027" cy="3382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885599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0439" y="1133475"/>
            <a:ext cx="8487552" cy="420180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371975" y="219076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Il premio (dallo stesso decreto)</a:t>
            </a:r>
          </a:p>
        </p:txBody>
      </p:sp>
      <p:sp>
        <p:nvSpPr>
          <p:cNvPr id="8" name="Freccia a inversione 7"/>
          <p:cNvSpPr/>
          <p:nvPr/>
        </p:nvSpPr>
        <p:spPr>
          <a:xfrm rot="5400000">
            <a:off x="6267014" y="1451930"/>
            <a:ext cx="3785988" cy="1320284"/>
          </a:xfrm>
          <a:prstGeom prst="utur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476874" y="3507920"/>
            <a:ext cx="2357983" cy="30006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747127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b="1" dirty="0" smtClean="0"/>
              <a:t>Governo Berlusconi</a:t>
            </a:r>
          </a:p>
          <a:p>
            <a:pPr lvl="1"/>
            <a:r>
              <a:rPr lang="it-IT" sz="3100" dirty="0" smtClean="0"/>
              <a:t>Blocco stipendi del pubblico impiego fino al 31/12/2014 (L.111/11)</a:t>
            </a:r>
          </a:p>
          <a:p>
            <a:pPr lvl="1"/>
            <a:r>
              <a:rPr lang="it-IT" sz="3100" dirty="0" smtClean="0"/>
              <a:t>Blocco delle assunzioni nel pubblico impiego. Assunzioni nel limite del 20% dei cessati dell’anno precedente (L.133/08, L.122/10)</a:t>
            </a:r>
          </a:p>
          <a:p>
            <a:pPr lvl="1"/>
            <a:r>
              <a:rPr lang="it-IT" sz="3100" dirty="0" smtClean="0"/>
              <a:t>Progressioni orizzontali non economiche ma solo giuridiche (L.122/10)</a:t>
            </a:r>
          </a:p>
          <a:p>
            <a:pPr lvl="1"/>
            <a:r>
              <a:rPr lang="it-IT" sz="3100" dirty="0" smtClean="0"/>
              <a:t>Taglio del 10% del fondo del salario accessorio (L.133/08)</a:t>
            </a:r>
          </a:p>
          <a:p>
            <a:pPr lvl="1"/>
            <a:r>
              <a:rPr lang="it-IT" sz="3100" dirty="0" smtClean="0"/>
              <a:t>Riforma della pubblica amministrazione. Fasce di merito per i lavoratori e fine della contrattazione sindacale in materia di organizzazione del lavoro (</a:t>
            </a:r>
            <a:r>
              <a:rPr lang="it-IT" sz="3100" dirty="0" err="1" smtClean="0"/>
              <a:t>D.Lgs.</a:t>
            </a:r>
            <a:r>
              <a:rPr lang="it-IT" sz="3100" dirty="0" smtClean="0"/>
              <a:t> 150/09)</a:t>
            </a:r>
            <a:r>
              <a:rPr lang="it-IT" sz="3100" b="1" i="1" dirty="0" smtClean="0"/>
              <a:t/>
            </a:r>
            <a:br>
              <a:rPr lang="it-IT" sz="3100" b="1" i="1" dirty="0" smtClean="0"/>
            </a:br>
            <a:r>
              <a:rPr lang="it-IT" sz="2000" dirty="0" smtClean="0"/>
              <a:t/>
            </a:r>
            <a:br>
              <a:rPr lang="it-IT" sz="2000" dirty="0" smtClean="0"/>
            </a:br>
            <a:endParaRPr lang="it-IT" sz="20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088" y="260648"/>
            <a:ext cx="8915400" cy="648072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PRINCIPALI PROVVEDIMENTI A CARICO del personale TA degli  ATENEI</a:t>
            </a:r>
            <a:endParaRPr lang="it-IT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 smtClean="0"/>
              <a:t>Governo Monti</a:t>
            </a:r>
          </a:p>
          <a:p>
            <a:pPr lvl="1"/>
            <a:r>
              <a:rPr lang="it-IT" sz="2200" dirty="0" smtClean="0"/>
              <a:t>Riforma delle pensioni. Per la pensione d’anzianità, innalzamento da 40 a 42 anni di contributi e per la pensione di vecchiaia, innalzamento da 60 anni (donne)/ 65 anni (uomini) a 67 anni </a:t>
            </a:r>
          </a:p>
          <a:p>
            <a:pPr lvl="1"/>
            <a:r>
              <a:rPr lang="es-ES" sz="2200" dirty="0" err="1" smtClean="0"/>
              <a:t>Penalizzazioni</a:t>
            </a:r>
            <a:r>
              <a:rPr lang="es-ES" sz="2200" dirty="0" smtClean="0"/>
              <a:t> </a:t>
            </a:r>
            <a:r>
              <a:rPr lang="es-ES" sz="2200" dirty="0" err="1" smtClean="0"/>
              <a:t>nel</a:t>
            </a:r>
            <a:r>
              <a:rPr lang="es-ES" sz="2200" dirty="0" smtClean="0"/>
              <a:t> computo della pensione "</a:t>
            </a:r>
            <a:r>
              <a:rPr lang="es-ES" sz="2200" dirty="0" err="1" smtClean="0"/>
              <a:t>anticipata</a:t>
            </a:r>
            <a:r>
              <a:rPr lang="es-ES" sz="2200" dirty="0" smtClean="0"/>
              <a:t>" per </a:t>
            </a:r>
            <a:r>
              <a:rPr lang="es-ES" sz="2200" dirty="0" err="1" smtClean="0"/>
              <a:t>chi</a:t>
            </a:r>
            <a:r>
              <a:rPr lang="es-ES" sz="2200" dirty="0" smtClean="0"/>
              <a:t> ha </a:t>
            </a:r>
            <a:r>
              <a:rPr lang="es-ES" sz="2200" dirty="0" err="1" smtClean="0"/>
              <a:t>versato</a:t>
            </a:r>
            <a:r>
              <a:rPr lang="es-ES" sz="2200" dirty="0" smtClean="0"/>
              <a:t> </a:t>
            </a:r>
            <a:r>
              <a:rPr lang="es-ES" sz="2200" dirty="0" err="1" smtClean="0"/>
              <a:t>contributi</a:t>
            </a:r>
            <a:r>
              <a:rPr lang="es-ES" sz="2200" dirty="0" smtClean="0"/>
              <a:t> </a:t>
            </a:r>
            <a:r>
              <a:rPr lang="es-ES" sz="2200" dirty="0" err="1" smtClean="0"/>
              <a:t>figurativi</a:t>
            </a:r>
            <a:r>
              <a:rPr lang="es-ES" sz="2200" dirty="0" smtClean="0"/>
              <a:t> (DL 214/11- D </a:t>
            </a:r>
            <a:r>
              <a:rPr lang="es-ES" sz="2200" dirty="0" err="1" smtClean="0"/>
              <a:t>lgs</a:t>
            </a:r>
            <a:r>
              <a:rPr lang="es-ES" sz="2200" dirty="0" smtClean="0"/>
              <a:t> 216/11)</a:t>
            </a:r>
          </a:p>
          <a:p>
            <a:pPr lvl="1"/>
            <a:r>
              <a:rPr lang="es-ES" sz="2200" b="1" dirty="0" smtClean="0"/>
              <a:t> </a:t>
            </a:r>
            <a:r>
              <a:rPr lang="it-IT" sz="2200" dirty="0" smtClean="0"/>
              <a:t>Riduzione del ticket mensa a 7 € (l.135/12)</a:t>
            </a:r>
          </a:p>
          <a:p>
            <a:pPr lvl="1"/>
            <a:r>
              <a:rPr lang="it-IT" sz="2200" dirty="0" smtClean="0"/>
              <a:t>blocco delle assunzioni nel pubblico impiego. Assunzioni nel limite del 20% dei cessati dell’anno precedente (l.135/12)</a:t>
            </a:r>
            <a:r>
              <a:rPr lang="it-IT" sz="2000" dirty="0" smtClean="0"/>
              <a:t/>
            </a:r>
            <a:br>
              <a:rPr lang="it-IT" sz="2000" dirty="0" smtClean="0"/>
            </a:br>
            <a:endParaRPr lang="es-ES" sz="2000" dirty="0" smtClean="0"/>
          </a:p>
          <a:p>
            <a:pPr lvl="1"/>
            <a:endParaRPr lang="it-IT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088" y="188640"/>
            <a:ext cx="8915400" cy="648072"/>
          </a:xfrm>
        </p:spPr>
        <p:txBody>
          <a:bodyPr>
            <a:normAutofit fontScale="90000"/>
          </a:bodyPr>
          <a:lstStyle/>
          <a:p>
            <a:r>
              <a:rPr lang="it-IT" b="1" cap="small" dirty="0" smtClean="0">
                <a:solidFill>
                  <a:srgbClr val="FF0000"/>
                </a:solidFill>
              </a:rPr>
              <a:t>principali provvedimenti a carico del personale </a:t>
            </a:r>
            <a:r>
              <a:rPr lang="it-IT" b="1" cap="small" dirty="0" err="1" smtClean="0">
                <a:solidFill>
                  <a:srgbClr val="FF0000"/>
                </a:solidFill>
              </a:rPr>
              <a:t>ta</a:t>
            </a:r>
            <a:r>
              <a:rPr lang="it-IT" b="1" cap="small" dirty="0" smtClean="0">
                <a:solidFill>
                  <a:srgbClr val="FF0000"/>
                </a:solidFill>
              </a:rPr>
              <a:t> degli  atenei</a:t>
            </a:r>
            <a:endParaRPr lang="it-IT" cap="smal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5400600"/>
          </a:xfrm>
        </p:spPr>
        <p:txBody>
          <a:bodyPr>
            <a:normAutofit fontScale="55000" lnSpcReduction="20000"/>
          </a:bodyPr>
          <a:lstStyle/>
          <a:p>
            <a:r>
              <a:rPr lang="it-IT" sz="4400" b="1" dirty="0" smtClean="0"/>
              <a:t>Governo Letta</a:t>
            </a:r>
          </a:p>
          <a:p>
            <a:pPr lvl="1"/>
            <a:r>
              <a:rPr lang="it-IT" sz="4000" dirty="0" smtClean="0"/>
              <a:t>Taglio del 10% del monte straordinari del pubblico impiego (legge stabilità 2014- in fase di discussione)</a:t>
            </a:r>
          </a:p>
          <a:p>
            <a:pPr lvl="1"/>
            <a:r>
              <a:rPr lang="it-IT" sz="4000" dirty="0" smtClean="0"/>
              <a:t>Mantenimento del blocco stipendi del pubblico impiego fino al 31/12/2014 (DPR 122/2013)</a:t>
            </a:r>
          </a:p>
          <a:p>
            <a:pPr lvl="1"/>
            <a:r>
              <a:rPr lang="it-IT" sz="4000" dirty="0" smtClean="0"/>
              <a:t>Decreto legge 101 del 31 agosto 2013 che aggrava le condizioni in cui versa il precariato all’interno degli Enti Pubblici di Ricerca e delle Università</a:t>
            </a:r>
          </a:p>
          <a:p>
            <a:pPr lvl="1"/>
            <a:r>
              <a:rPr lang="it-IT" sz="4000" dirty="0" smtClean="0"/>
              <a:t>Decreto ministeriale 713 del 9 agosto 2013 criteri e contingente </a:t>
            </a:r>
            <a:r>
              <a:rPr lang="it-IT" sz="4000" dirty="0" err="1" smtClean="0"/>
              <a:t>assunzionale</a:t>
            </a:r>
            <a:r>
              <a:rPr lang="it-IT" sz="4000" dirty="0" smtClean="0"/>
              <a:t> università statali anno 2013 ( tagli ai punti organico )</a:t>
            </a:r>
            <a:endParaRPr lang="es-ES" sz="4000" dirty="0" smtClean="0"/>
          </a:p>
          <a:p>
            <a:pPr lvl="1">
              <a:buNone/>
            </a:pPr>
            <a:r>
              <a:rPr lang="it-IT" sz="2000" b="1" i="1" dirty="0" smtClean="0"/>
              <a:t/>
            </a:r>
            <a:br>
              <a:rPr lang="it-IT" sz="2000" b="1" i="1" dirty="0" smtClean="0"/>
            </a:br>
            <a:r>
              <a:rPr lang="it-IT" sz="2000" b="1" i="1" dirty="0" smtClean="0"/>
              <a:t> </a:t>
            </a:r>
            <a:r>
              <a:rPr lang="it-IT" sz="2000" dirty="0" smtClean="0"/>
              <a:t/>
            </a:r>
            <a:br>
              <a:rPr lang="it-IT" sz="2000" dirty="0" smtClean="0"/>
            </a:br>
            <a:endParaRPr lang="es-ES" sz="2000" dirty="0" smtClean="0"/>
          </a:p>
          <a:p>
            <a:pPr lvl="1"/>
            <a:endParaRPr lang="it-IT" b="1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088" y="188640"/>
            <a:ext cx="8915400" cy="648072"/>
          </a:xfrm>
        </p:spPr>
        <p:txBody>
          <a:bodyPr>
            <a:normAutofit fontScale="90000"/>
          </a:bodyPr>
          <a:lstStyle/>
          <a:p>
            <a:r>
              <a:rPr lang="it-IT" b="1" cap="small" dirty="0" smtClean="0">
                <a:solidFill>
                  <a:srgbClr val="FF0000"/>
                </a:solidFill>
              </a:rPr>
              <a:t>principali provvedimenti a carico del personale </a:t>
            </a:r>
            <a:r>
              <a:rPr lang="it-IT" b="1" cap="small" dirty="0" err="1" smtClean="0">
                <a:solidFill>
                  <a:srgbClr val="FF0000"/>
                </a:solidFill>
              </a:rPr>
              <a:t>ta</a:t>
            </a:r>
            <a:r>
              <a:rPr lang="it-IT" b="1" cap="small" dirty="0" smtClean="0">
                <a:solidFill>
                  <a:srgbClr val="FF0000"/>
                </a:solidFill>
              </a:rPr>
              <a:t> degli  atenei</a:t>
            </a:r>
            <a:endParaRPr lang="it-IT" cap="small"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839200" cy="5328592"/>
          </a:xfrm>
        </p:spPr>
        <p:txBody>
          <a:bodyPr>
            <a:normAutofit fontScale="92500" lnSpcReduction="10000"/>
          </a:bodyPr>
          <a:lstStyle/>
          <a:p>
            <a:r>
              <a:rPr lang="it-IT" sz="2000" dirty="0" err="1" smtClean="0"/>
              <a:t>Rilegificazione</a:t>
            </a:r>
            <a:r>
              <a:rPr lang="it-IT" sz="2000" dirty="0" smtClean="0"/>
              <a:t> del lavoro pubblico: </a:t>
            </a:r>
            <a:r>
              <a:rPr lang="it-IT" sz="2000" dirty="0" err="1" smtClean="0"/>
              <a:t>decontrattualizzazione</a:t>
            </a:r>
            <a:r>
              <a:rPr lang="it-IT" sz="2000" dirty="0" smtClean="0"/>
              <a:t> del rapporto di lavoro dei dipendenti pubblici </a:t>
            </a:r>
          </a:p>
          <a:p>
            <a:r>
              <a:rPr lang="it-IT" sz="2000" dirty="0" smtClean="0"/>
              <a:t>Smantellamento del D.L. 165/2001, con la riduzione al silenzio delle rappresentanze sindacali</a:t>
            </a:r>
          </a:p>
          <a:p>
            <a:r>
              <a:rPr lang="it-IT" sz="2000" dirty="0" smtClean="0"/>
              <a:t>Accentuazione della selettività negli incentivi economici: cultura della valutazione (= efficienza dell’amministrazione pubblica) </a:t>
            </a:r>
            <a:r>
              <a:rPr lang="it-IT" sz="2000" b="1" dirty="0" smtClean="0">
                <a:solidFill>
                  <a:srgbClr val="FF0000"/>
                </a:solidFill>
              </a:rPr>
              <a:t>Incentivi economici??</a:t>
            </a:r>
          </a:p>
          <a:p>
            <a:r>
              <a:rPr lang="it-IT" sz="2000" dirty="0" smtClean="0"/>
              <a:t>Il decreto fissa: </a:t>
            </a:r>
            <a:r>
              <a:rPr lang="it-IT" sz="2000" b="1" dirty="0" smtClean="0"/>
              <a:t>l’accessorio</a:t>
            </a:r>
            <a:r>
              <a:rPr lang="it-IT" sz="2000" dirty="0" smtClean="0"/>
              <a:t>, il “</a:t>
            </a:r>
            <a:r>
              <a:rPr lang="it-IT" sz="2000" b="1" dirty="0" smtClean="0"/>
              <a:t>bonus annuale</a:t>
            </a:r>
            <a:r>
              <a:rPr lang="it-IT" sz="2000" dirty="0" smtClean="0"/>
              <a:t>”, le </a:t>
            </a:r>
            <a:r>
              <a:rPr lang="it-IT" sz="2000" b="1" dirty="0" smtClean="0"/>
              <a:t>progressioni</a:t>
            </a:r>
            <a:r>
              <a:rPr lang="it-IT" sz="2000" dirty="0" smtClean="0"/>
              <a:t>, gli </a:t>
            </a:r>
            <a:r>
              <a:rPr lang="it-IT" sz="2000" b="1" dirty="0" smtClean="0"/>
              <a:t>incarichi</a:t>
            </a:r>
            <a:r>
              <a:rPr lang="it-IT" sz="2000" dirty="0" smtClean="0"/>
              <a:t> e </a:t>
            </a:r>
            <a:r>
              <a:rPr lang="it-IT" sz="2000" b="1" dirty="0" smtClean="0"/>
              <a:t>l’acceso alla formazione </a:t>
            </a:r>
            <a:r>
              <a:rPr lang="it-IT" sz="2000" dirty="0" smtClean="0"/>
              <a:t>con riferimento alla contrattazione solo per la definizione e delle modalità attuative garantendo il rispetto della legge</a:t>
            </a:r>
          </a:p>
          <a:p>
            <a:r>
              <a:rPr lang="it-IT" sz="2000" dirty="0" smtClean="0"/>
              <a:t>gli </a:t>
            </a:r>
            <a:r>
              <a:rPr lang="it-IT" sz="2000" b="1" dirty="0" smtClean="0"/>
              <a:t>strumenti</a:t>
            </a:r>
            <a:r>
              <a:rPr lang="it-IT" sz="2000" dirty="0" smtClean="0"/>
              <a:t> hanno carattere </a:t>
            </a:r>
            <a:r>
              <a:rPr lang="it-IT" sz="2000" b="1" dirty="0" smtClean="0"/>
              <a:t>imperativo</a:t>
            </a:r>
            <a:r>
              <a:rPr lang="it-IT" sz="2000" dirty="0" smtClean="0"/>
              <a:t>, </a:t>
            </a:r>
            <a:r>
              <a:rPr lang="it-IT" sz="2000" u="sng" dirty="0" smtClean="0"/>
              <a:t>non possono essere derogati </a:t>
            </a:r>
            <a:r>
              <a:rPr lang="it-IT" sz="2000" dirty="0" smtClean="0"/>
              <a:t>e </a:t>
            </a:r>
            <a:r>
              <a:rPr lang="it-IT" sz="2000" b="1" dirty="0" smtClean="0">
                <a:solidFill>
                  <a:srgbClr val="FF0000"/>
                </a:solidFill>
              </a:rPr>
              <a:t>saranno inseriti nella prossima tornata contrattuale</a:t>
            </a:r>
            <a:r>
              <a:rPr lang="it-IT" sz="2000" dirty="0" smtClean="0"/>
              <a:t>.</a:t>
            </a:r>
          </a:p>
          <a:p>
            <a:r>
              <a:rPr lang="it-IT" sz="2000" b="1" dirty="0" smtClean="0">
                <a:solidFill>
                  <a:srgbClr val="FF0000"/>
                </a:solidFill>
              </a:rPr>
              <a:t>1/4</a:t>
            </a:r>
            <a:r>
              <a:rPr lang="it-IT" sz="2000" dirty="0" smtClean="0"/>
              <a:t> del personale </a:t>
            </a:r>
            <a:r>
              <a:rPr lang="it-IT" sz="2000" b="1" dirty="0" smtClean="0">
                <a:solidFill>
                  <a:srgbClr val="FF0000"/>
                </a:solidFill>
              </a:rPr>
              <a:t>escluso dal trattamento accessorio </a:t>
            </a:r>
            <a:r>
              <a:rPr lang="it-IT" sz="2000" dirty="0" smtClean="0"/>
              <a:t>(carattere punitivo della riforma)</a:t>
            </a:r>
            <a:endParaRPr lang="es-ES" sz="2000" dirty="0" smtClean="0"/>
          </a:p>
          <a:p>
            <a:endParaRPr lang="it-IT" sz="2000" b="1" dirty="0" smtClean="0"/>
          </a:p>
          <a:p>
            <a:endParaRPr lang="es-ES" sz="2000" dirty="0" smtClean="0"/>
          </a:p>
          <a:p>
            <a:endParaRPr lang="it-IT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Riforma Brunetta (D. 150/2009 e L. 141/2011)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5472608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Governo Berlusconi decreti legislativi 133/08, 150/09, 122/10, 240/10, 141/11</a:t>
            </a:r>
          </a:p>
          <a:p>
            <a:r>
              <a:rPr lang="it-IT" dirty="0" smtClean="0"/>
              <a:t>Governo Monti con le leggi di “riforma” delle pensioni D.L. 201/11, del “mercato del lavoro” (L. 92/12) e la “</a:t>
            </a:r>
            <a:r>
              <a:rPr lang="it-IT" dirty="0" err="1" smtClean="0"/>
              <a:t>spending</a:t>
            </a:r>
            <a:r>
              <a:rPr lang="it-IT" dirty="0" smtClean="0"/>
              <a:t> </a:t>
            </a:r>
            <a:r>
              <a:rPr lang="it-IT" dirty="0" err="1" smtClean="0"/>
              <a:t>review</a:t>
            </a:r>
            <a:r>
              <a:rPr lang="it-IT" dirty="0" smtClean="0"/>
              <a:t>” (D.L. 95/12)</a:t>
            </a:r>
          </a:p>
          <a:p>
            <a:r>
              <a:rPr lang="it-IT" dirty="0" smtClean="0"/>
              <a:t>A partire dal 2008 il governo Berlusconi taglia </a:t>
            </a:r>
            <a:r>
              <a:rPr lang="it-IT" b="1" dirty="0" smtClean="0">
                <a:solidFill>
                  <a:srgbClr val="FF0000"/>
                </a:solidFill>
              </a:rPr>
              <a:t>1 miliardo e mezzo</a:t>
            </a:r>
            <a:r>
              <a:rPr lang="it-IT" dirty="0" smtClean="0"/>
              <a:t> di euro alle Università con taglio lineare distribuito sugli anni 11-12-13-14</a:t>
            </a:r>
          </a:p>
          <a:p>
            <a:r>
              <a:rPr lang="it-IT" dirty="0" smtClean="0"/>
              <a:t>Il salario fisso con il “</a:t>
            </a:r>
            <a:r>
              <a:rPr lang="it-IT" b="1" dirty="0" smtClean="0"/>
              <a:t>congelamento</a:t>
            </a:r>
            <a:r>
              <a:rPr lang="it-IT" dirty="0" smtClean="0"/>
              <a:t>” dei </a:t>
            </a:r>
            <a:r>
              <a:rPr lang="it-IT" b="1" dirty="0" smtClean="0"/>
              <a:t>CCNL</a:t>
            </a:r>
            <a:r>
              <a:rPr lang="it-IT" dirty="0" smtClean="0"/>
              <a:t>, </a:t>
            </a:r>
            <a:r>
              <a:rPr lang="it-IT" u="sng" dirty="0" smtClean="0"/>
              <a:t>perlomeno per un quadriennio</a:t>
            </a:r>
            <a:r>
              <a:rPr lang="it-IT" dirty="0" smtClean="0"/>
              <a:t>, viene ridotto drasticamente. L’inflazione calcolata ad </a:t>
            </a:r>
            <a:r>
              <a:rPr lang="it-IT" b="1" dirty="0" smtClean="0">
                <a:solidFill>
                  <a:srgbClr val="FF0000"/>
                </a:solidFill>
              </a:rPr>
              <a:t>agosto 2012 è al 3.2 % </a:t>
            </a:r>
            <a:r>
              <a:rPr lang="it-IT" b="1" dirty="0" smtClean="0"/>
              <a:t>senza possibilità di recupero col CCNL bloccato</a:t>
            </a:r>
            <a:r>
              <a:rPr lang="it-IT" dirty="0" smtClean="0"/>
              <a:t>!</a:t>
            </a:r>
          </a:p>
          <a:p>
            <a:r>
              <a:rPr lang="it-IT" dirty="0" smtClean="0"/>
              <a:t>Sul salario accessorio: </a:t>
            </a:r>
          </a:p>
          <a:p>
            <a:pPr lvl="1"/>
            <a:r>
              <a:rPr lang="it-IT" b="1" dirty="0" smtClean="0">
                <a:solidFill>
                  <a:srgbClr val="FF0000"/>
                </a:solidFill>
              </a:rPr>
              <a:t>riduzione del 10%</a:t>
            </a:r>
            <a:r>
              <a:rPr lang="it-IT" dirty="0" smtClean="0"/>
              <a:t> sui fondi 2004 </a:t>
            </a:r>
          </a:p>
          <a:p>
            <a:pPr lvl="1"/>
            <a:r>
              <a:rPr lang="it-IT" dirty="0" smtClean="0"/>
              <a:t>introdotta la “</a:t>
            </a:r>
            <a:r>
              <a:rPr lang="it-IT" b="1" dirty="0" smtClean="0">
                <a:solidFill>
                  <a:srgbClr val="FF0000"/>
                </a:solidFill>
              </a:rPr>
              <a:t>tassa sulla malattia</a:t>
            </a:r>
            <a:r>
              <a:rPr lang="it-IT" dirty="0" smtClean="0"/>
              <a:t>” nei primi 10 giorni di ogni evento </a:t>
            </a:r>
          </a:p>
          <a:p>
            <a:r>
              <a:rPr lang="it-IT" dirty="0" smtClean="0"/>
              <a:t>vengono </a:t>
            </a:r>
            <a:r>
              <a:rPr lang="it-IT" b="1" dirty="0" smtClean="0"/>
              <a:t>ridotti</a:t>
            </a:r>
            <a:r>
              <a:rPr lang="it-IT" dirty="0" smtClean="0"/>
              <a:t> i Fondi proporzionalmente ai cessati, mentre non si assume praticamente nessuno si “dismettono” i precari (50% dei fondi)</a:t>
            </a:r>
          </a:p>
          <a:p>
            <a:r>
              <a:rPr lang="it-IT" dirty="0" smtClean="0"/>
              <a:t>si dimezzano le risorse per la formazione</a:t>
            </a:r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9088" y="332656"/>
            <a:ext cx="8915400" cy="648072"/>
          </a:xfrm>
        </p:spPr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Quali altri interventi dopo il D. 150/2009?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410445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it-IT" dirty="0" smtClean="0"/>
              <a:t>Lingue: </a:t>
            </a:r>
            <a:r>
              <a:rPr lang="it-IT" dirty="0" smtClean="0">
                <a:solidFill>
                  <a:srgbClr val="FF0000"/>
                </a:solidFill>
              </a:rPr>
              <a:t>36</a:t>
            </a:r>
            <a:r>
              <a:rPr lang="it-IT" dirty="0" smtClean="0"/>
              <a:t> ore</a:t>
            </a:r>
          </a:p>
          <a:p>
            <a:pPr>
              <a:lnSpc>
                <a:spcPct val="100000"/>
              </a:lnSpc>
            </a:pPr>
            <a:r>
              <a:rPr lang="it-IT" dirty="0" err="1" smtClean="0"/>
              <a:t>Dafist</a:t>
            </a:r>
            <a:r>
              <a:rPr lang="it-IT" dirty="0" smtClean="0"/>
              <a:t>: media di </a:t>
            </a:r>
            <a:r>
              <a:rPr lang="it-IT" dirty="0" smtClean="0">
                <a:solidFill>
                  <a:srgbClr val="FF0000"/>
                </a:solidFill>
              </a:rPr>
              <a:t>26,6</a:t>
            </a:r>
            <a:r>
              <a:rPr lang="it-IT" dirty="0" smtClean="0"/>
              <a:t> ore</a:t>
            </a:r>
          </a:p>
          <a:p>
            <a:pPr>
              <a:lnSpc>
                <a:spcPct val="100000"/>
              </a:lnSpc>
            </a:pPr>
            <a:r>
              <a:rPr lang="it-IT" dirty="0" err="1" smtClean="0"/>
              <a:t>Diras</a:t>
            </a:r>
            <a:r>
              <a:rPr lang="it-IT" dirty="0" smtClean="0"/>
              <a:t>: </a:t>
            </a:r>
            <a:r>
              <a:rPr lang="it-IT" dirty="0" smtClean="0">
                <a:solidFill>
                  <a:srgbClr val="FF0000"/>
                </a:solidFill>
              </a:rPr>
              <a:t>30</a:t>
            </a:r>
            <a:r>
              <a:rPr lang="it-IT" dirty="0" smtClean="0"/>
              <a:t> ore</a:t>
            </a:r>
          </a:p>
          <a:p>
            <a:pPr>
              <a:lnSpc>
                <a:spcPct val="100000"/>
              </a:lnSpc>
            </a:pPr>
            <a:r>
              <a:rPr lang="it-IT" dirty="0" err="1" smtClean="0"/>
              <a:t>Dima</a:t>
            </a:r>
            <a:r>
              <a:rPr lang="it-IT" dirty="0" smtClean="0"/>
              <a:t>: </a:t>
            </a:r>
            <a:r>
              <a:rPr lang="it-IT" dirty="0" smtClean="0">
                <a:solidFill>
                  <a:srgbClr val="FF0000"/>
                </a:solidFill>
              </a:rPr>
              <a:t>17</a:t>
            </a:r>
            <a:r>
              <a:rPr lang="it-IT" dirty="0" smtClean="0"/>
              <a:t> ore</a:t>
            </a:r>
          </a:p>
          <a:p>
            <a:pPr>
              <a:lnSpc>
                <a:spcPct val="100000"/>
              </a:lnSpc>
            </a:pPr>
            <a:r>
              <a:rPr lang="it-IT" dirty="0" smtClean="0"/>
              <a:t>Architettura: </a:t>
            </a:r>
            <a:r>
              <a:rPr lang="it-IT" dirty="0" smtClean="0">
                <a:solidFill>
                  <a:srgbClr val="FF0000"/>
                </a:solidFill>
              </a:rPr>
              <a:t>41</a:t>
            </a:r>
            <a:r>
              <a:rPr lang="it-IT" dirty="0" smtClean="0"/>
              <a:t> ore</a:t>
            </a:r>
          </a:p>
          <a:p>
            <a:pPr>
              <a:lnSpc>
                <a:spcPct val="100000"/>
              </a:lnSpc>
            </a:pPr>
            <a:r>
              <a:rPr lang="it-IT" dirty="0" smtClean="0"/>
              <a:t>BTM (Scienze </a:t>
            </a:r>
            <a:r>
              <a:rPr lang="it-IT" dirty="0" err="1" smtClean="0"/>
              <a:t>M.F.N</a:t>
            </a:r>
            <a:r>
              <a:rPr lang="it-IT" dirty="0" smtClean="0"/>
              <a:t>): </a:t>
            </a:r>
            <a:r>
              <a:rPr lang="it-IT" dirty="0" smtClean="0">
                <a:solidFill>
                  <a:srgbClr val="FF0000"/>
                </a:solidFill>
              </a:rPr>
              <a:t>22,5</a:t>
            </a:r>
            <a:r>
              <a:rPr lang="it-IT" dirty="0" smtClean="0"/>
              <a:t> ore</a:t>
            </a:r>
          </a:p>
          <a:p>
            <a:pPr>
              <a:lnSpc>
                <a:spcPct val="100000"/>
              </a:lnSpc>
            </a:pPr>
            <a:r>
              <a:rPr lang="it-IT" dirty="0" smtClean="0"/>
              <a:t>Economia: </a:t>
            </a:r>
            <a:r>
              <a:rPr lang="it-IT" dirty="0" smtClean="0">
                <a:solidFill>
                  <a:srgbClr val="FF0000"/>
                </a:solidFill>
              </a:rPr>
              <a:t>44</a:t>
            </a:r>
            <a:r>
              <a:rPr lang="it-IT" dirty="0" smtClean="0"/>
              <a:t> ore</a:t>
            </a:r>
          </a:p>
          <a:p>
            <a:pPr>
              <a:lnSpc>
                <a:spcPct val="100000"/>
              </a:lnSpc>
            </a:pPr>
            <a:r>
              <a:rPr lang="it-IT" dirty="0" smtClean="0"/>
              <a:t>Farmacia: </a:t>
            </a:r>
            <a:r>
              <a:rPr lang="it-IT" dirty="0" smtClean="0">
                <a:solidFill>
                  <a:srgbClr val="FF0000"/>
                </a:solidFill>
              </a:rPr>
              <a:t>32 </a:t>
            </a:r>
            <a:r>
              <a:rPr lang="it-IT" dirty="0" smtClean="0"/>
              <a:t>ore</a:t>
            </a:r>
            <a:br>
              <a:rPr lang="it-IT" dirty="0" smtClean="0"/>
            </a:br>
            <a:r>
              <a:rPr lang="it-IT" dirty="0" smtClean="0"/>
              <a:t>Ingegneria (1º e 2º polo): </a:t>
            </a:r>
            <a:r>
              <a:rPr lang="it-IT" dirty="0" smtClean="0">
                <a:solidFill>
                  <a:srgbClr val="FF0000"/>
                </a:solidFill>
              </a:rPr>
              <a:t>42</a:t>
            </a:r>
            <a:r>
              <a:rPr lang="it-IT" dirty="0" smtClean="0"/>
              <a:t> ore</a:t>
            </a:r>
          </a:p>
          <a:p>
            <a:pPr>
              <a:lnSpc>
                <a:spcPct val="100000"/>
              </a:lnSpc>
            </a:pPr>
            <a:endParaRPr lang="it-IT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it-IT" dirty="0" smtClean="0">
                <a:solidFill>
                  <a:srgbClr val="FF0000"/>
                </a:solidFill>
              </a:rPr>
              <a:t>Quante ore sono aperte le biblioteche dell’Università di Genova?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627784" y="5445224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Dove si possono consultare o prendere in prestito i libri venerdì pomeriggio? </a:t>
            </a:r>
            <a:r>
              <a:rPr lang="it-IT" b="1" dirty="0" smtClean="0">
                <a:solidFill>
                  <a:srgbClr val="FF0000"/>
                </a:solidFill>
              </a:rPr>
              <a:t>In nessuna biblioteca dell’Università!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04800" y="1052736"/>
            <a:ext cx="8534400" cy="5472608"/>
          </a:xfrm>
        </p:spPr>
        <p:txBody>
          <a:bodyPr/>
          <a:lstStyle/>
          <a:p>
            <a:r>
              <a:rPr lang="it-IT" dirty="0" smtClean="0"/>
              <a:t>Siviglia? (700.000 abitanti): </a:t>
            </a:r>
            <a:r>
              <a:rPr lang="it-IT" dirty="0" smtClean="0">
                <a:solidFill>
                  <a:srgbClr val="FF0000"/>
                </a:solidFill>
              </a:rPr>
              <a:t>65</a:t>
            </a:r>
            <a:r>
              <a:rPr lang="it-IT" dirty="0" smtClean="0"/>
              <a:t> (dalle 8 alle 21)</a:t>
            </a:r>
          </a:p>
          <a:p>
            <a:r>
              <a:rPr lang="it-IT" dirty="0" smtClean="0"/>
              <a:t>Nizza? (400.000 abitanti): </a:t>
            </a:r>
            <a:r>
              <a:rPr lang="it-IT" dirty="0" smtClean="0">
                <a:solidFill>
                  <a:srgbClr val="FF0000"/>
                </a:solidFill>
              </a:rPr>
              <a:t>80</a:t>
            </a:r>
            <a:r>
              <a:rPr lang="it-IT" dirty="0" smtClean="0"/>
              <a:t> (</a:t>
            </a:r>
            <a:r>
              <a:rPr lang="it-IT" dirty="0" smtClean="0">
                <a:solidFill>
                  <a:srgbClr val="FF0000"/>
                </a:solidFill>
              </a:rPr>
              <a:t>sabato e domenica </a:t>
            </a:r>
            <a:r>
              <a:rPr lang="it-IT" dirty="0" smtClean="0"/>
              <a:t>10h – 20h)</a:t>
            </a:r>
          </a:p>
          <a:p>
            <a:r>
              <a:rPr lang="it-IT" dirty="0" smtClean="0"/>
              <a:t>Glasgow? (629.500 abitanti):</a:t>
            </a:r>
          </a:p>
          <a:p>
            <a:pPr>
              <a:buNone/>
            </a:pPr>
            <a:endParaRPr lang="it-IT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Quante ore sono aperte le biblioteche dell’università </a:t>
            </a:r>
            <a:r>
              <a:rPr lang="it-IT" dirty="0" err="1" smtClean="0">
                <a:solidFill>
                  <a:srgbClr val="FF0000"/>
                </a:solidFill>
              </a:rPr>
              <a:t>di…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3 Imagen" descr="Glasgow library timetab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7704" y="4005064"/>
            <a:ext cx="6048672" cy="2401315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Quanto camminano a LIngu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66675"/>
            <a:ext cx="4305300" cy="6791325"/>
          </a:xfrm>
          <a:prstGeom prst="rect">
            <a:avLst/>
          </a:prstGeom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970784" cy="2506290"/>
          </a:xfrm>
        </p:spPr>
        <p:txBody>
          <a:bodyPr>
            <a:normAutofit/>
          </a:bodyPr>
          <a:lstStyle/>
          <a:p>
            <a:pPr algn="l"/>
            <a:r>
              <a:rPr lang="it-IT" sz="3600" dirty="0" smtClean="0">
                <a:solidFill>
                  <a:srgbClr val="FF0000"/>
                </a:solidFill>
              </a:rPr>
              <a:t>Quante lezioni frequentano gli studenti?</a:t>
            </a:r>
            <a:endParaRPr lang="it-IT" sz="3600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51520" y="5445224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Quanto camminano gli studenti di Lingue?</a:t>
            </a:r>
            <a:endParaRPr lang="it-IT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numero studenti immatricola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613" y="361950"/>
            <a:ext cx="5950620" cy="472527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7020272" y="476672"/>
            <a:ext cx="17281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b="1" dirty="0" smtClean="0"/>
              <a:t>Diminuito interesse per l’istruzione universitaria?</a:t>
            </a:r>
          </a:p>
          <a:p>
            <a:pPr>
              <a:buFontTx/>
              <a:buChar char="-"/>
            </a:pPr>
            <a:r>
              <a:rPr lang="it-IT" b="1" dirty="0"/>
              <a:t> </a:t>
            </a:r>
            <a:r>
              <a:rPr lang="it-IT" b="1" dirty="0" smtClean="0"/>
              <a:t>Diminuita capacità di accedervi?</a:t>
            </a:r>
            <a:endParaRPr lang="it-IT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6660232" y="2636912"/>
            <a:ext cx="2088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Cause</a:t>
            </a:r>
            <a:r>
              <a:rPr lang="it-IT" dirty="0" smtClean="0">
                <a:solidFill>
                  <a:srgbClr val="FF0000"/>
                </a:solidFill>
              </a:rPr>
              <a:t>: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rgbClr val="FF0000"/>
                </a:solidFill>
              </a:rPr>
              <a:t>Meno opportunità occupazionali per i laureati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riduzione delle risorse per il diritto allo studio</a:t>
            </a:r>
          </a:p>
          <a:p>
            <a:pPr>
              <a:buFontTx/>
              <a:buChar char="-"/>
            </a:pP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contrazione del numero di corsi di studio</a:t>
            </a:r>
          </a:p>
          <a:p>
            <a:pPr>
              <a:buFontTx/>
              <a:buChar char="-"/>
            </a:pPr>
            <a:r>
              <a:rPr lang="it-IT" b="1" dirty="0" smtClean="0">
                <a:solidFill>
                  <a:srgbClr val="FF0000"/>
                </a:solidFill>
              </a:rPr>
              <a:t>Aumento del numero programmato.</a:t>
            </a:r>
          </a:p>
          <a:p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683568" y="6021288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</a:t>
            </a:r>
            <a:r>
              <a:rPr lang="it-IT" i="1" dirty="0" smtClean="0"/>
              <a:t>Le emergenze del sistema </a:t>
            </a:r>
            <a:r>
              <a:rPr lang="it-IT" dirty="0" smtClean="0"/>
              <a:t>(CUN, gennaio 2013)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 smtClean="0">
                <a:solidFill>
                  <a:srgbClr val="FF0000"/>
                </a:solidFill>
              </a:rPr>
              <a:t>Tutti contro tutti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FF0000"/>
                </a:solidFill>
              </a:rPr>
              <a:t>Contrattisti della didattica ↔ docenti strutturati</a:t>
            </a:r>
          </a:p>
          <a:p>
            <a:pPr>
              <a:buNone/>
            </a:pPr>
            <a:r>
              <a:rPr lang="it-IT" sz="2400" dirty="0" smtClean="0"/>
              <a:t>	Fino al 2011 questo esercito copriva il </a:t>
            </a:r>
            <a:r>
              <a:rPr lang="it-IT" sz="2400" dirty="0" smtClean="0">
                <a:solidFill>
                  <a:srgbClr val="FF0000"/>
                </a:solidFill>
              </a:rPr>
              <a:t>40% </a:t>
            </a:r>
            <a:r>
              <a:rPr lang="it-IT" sz="2400" dirty="0" smtClean="0"/>
              <a:t>della didattica ed erano infatti attivati </a:t>
            </a:r>
            <a:r>
              <a:rPr lang="it-IT" sz="2400" dirty="0" smtClean="0">
                <a:solidFill>
                  <a:srgbClr val="FF0000"/>
                </a:solidFill>
              </a:rPr>
              <a:t>42.649</a:t>
            </a:r>
            <a:r>
              <a:rPr lang="it-IT" sz="2400" dirty="0" smtClean="0"/>
              <a:t> contratti con </a:t>
            </a:r>
            <a:r>
              <a:rPr lang="it-IT" sz="2400" b="1" dirty="0" smtClean="0"/>
              <a:t>docenti esterni</a:t>
            </a:r>
            <a:r>
              <a:rPr lang="it-IT" sz="2400" dirty="0" smtClean="0"/>
              <a:t> all’università. Ora, dati sconosciuti ed emolumenti da 25 a 100€ (lordi struttura!!) per stessi compiti degli strutturati.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Lettori/CEL</a:t>
            </a:r>
            <a:r>
              <a:rPr lang="it-IT" sz="2400" dirty="0" smtClean="0"/>
              <a:t> (personale TA??) </a:t>
            </a:r>
            <a:r>
              <a:rPr lang="it-IT" sz="2400" dirty="0" smtClean="0">
                <a:solidFill>
                  <a:srgbClr val="FF0000"/>
                </a:solidFill>
              </a:rPr>
              <a:t>↔ docenti di lingua (strutturati)</a:t>
            </a:r>
          </a:p>
          <a:p>
            <a:r>
              <a:rPr lang="it-IT" sz="2400" dirty="0" smtClean="0">
                <a:solidFill>
                  <a:srgbClr val="FF0000"/>
                </a:solidFill>
              </a:rPr>
              <a:t>Contrattisti di lingue straniere ↔ Lettori/CEL</a:t>
            </a:r>
            <a:endParaRPr lang="it-IT" sz="2400" dirty="0" smtClean="0"/>
          </a:p>
          <a:p>
            <a:r>
              <a:rPr lang="it-IT" sz="2400" dirty="0" smtClean="0">
                <a:solidFill>
                  <a:srgbClr val="FF0000"/>
                </a:solidFill>
              </a:rPr>
              <a:t>Prof. Ordinari ↔ giovani ricercatori</a:t>
            </a:r>
          </a:p>
          <a:p>
            <a:pPr>
              <a:buNone/>
            </a:pPr>
            <a:endParaRPr lang="it-IT" sz="2800" dirty="0"/>
          </a:p>
        </p:txBody>
      </p:sp>
      <p:pic>
        <p:nvPicPr>
          <p:cNvPr id="4" name="3 Imagen" descr="PO in pens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725144"/>
            <a:ext cx="5184576" cy="192287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FF0000"/>
                </a:solidFill>
              </a:rPr>
              <a:t>Tutti contro tutti: i ricercatori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Ricercatori TD </a:t>
            </a:r>
            <a:r>
              <a:rPr lang="it-IT" dirty="0" err="1" smtClean="0"/>
              <a:t>pre-Gelmini</a:t>
            </a:r>
            <a:r>
              <a:rPr lang="it-IT" dirty="0" smtClean="0"/>
              <a:t> </a:t>
            </a:r>
            <a:r>
              <a:rPr lang="it-IT" dirty="0" smtClean="0">
                <a:solidFill>
                  <a:srgbClr val="FF0000"/>
                </a:solidFill>
              </a:rPr>
              <a:t>↔</a:t>
            </a:r>
            <a:r>
              <a:rPr lang="it-IT" dirty="0" smtClean="0"/>
              <a:t>Ricercatori TD Gelmini</a:t>
            </a:r>
          </a:p>
          <a:p>
            <a:pPr lvl="1"/>
            <a:r>
              <a:rPr lang="it-IT" dirty="0" smtClean="0"/>
              <a:t>Non obbligo/</a:t>
            </a:r>
            <a:r>
              <a:rPr lang="it-IT" dirty="0" err="1" smtClean="0"/>
              <a:t>obbligo</a:t>
            </a:r>
            <a:r>
              <a:rPr lang="it-IT" dirty="0" smtClean="0"/>
              <a:t> di didattica curricolare</a:t>
            </a:r>
          </a:p>
          <a:p>
            <a:pPr lvl="1"/>
            <a:r>
              <a:rPr lang="it-IT" dirty="0" smtClean="0"/>
              <a:t>Stipendio iniziale più basso/più alto</a:t>
            </a:r>
          </a:p>
          <a:p>
            <a:pPr lvl="1"/>
            <a:r>
              <a:rPr lang="it-IT" dirty="0" smtClean="0"/>
              <a:t>Atenei che passano i </a:t>
            </a:r>
            <a:r>
              <a:rPr lang="it-IT" dirty="0" err="1" smtClean="0"/>
              <a:t>pre-Gelmini</a:t>
            </a:r>
            <a:r>
              <a:rPr lang="it-IT" dirty="0" smtClean="0"/>
              <a:t> al nuovo regime per risparmiare in didattica curricolare</a:t>
            </a:r>
          </a:p>
          <a:p>
            <a:r>
              <a:rPr lang="it-IT" dirty="0" smtClean="0"/>
              <a:t>RTD </a:t>
            </a:r>
            <a:r>
              <a:rPr lang="it-IT" dirty="0" smtClean="0">
                <a:solidFill>
                  <a:srgbClr val="FF0000"/>
                </a:solidFill>
              </a:rPr>
              <a:t>↔</a:t>
            </a:r>
            <a:r>
              <a:rPr lang="it-IT" dirty="0" smtClean="0"/>
              <a:t> RTI</a:t>
            </a:r>
          </a:p>
          <a:p>
            <a:pPr lvl="1"/>
            <a:r>
              <a:rPr lang="it-IT" dirty="0" smtClean="0"/>
              <a:t>Precariato (a termine) / tempo indeterminato</a:t>
            </a:r>
          </a:p>
          <a:p>
            <a:pPr lvl="1"/>
            <a:r>
              <a:rPr lang="it-IT" dirty="0" smtClean="0"/>
              <a:t>Fondo straordinario per progressioni di carriera, ma ruolo a esaurimento.</a:t>
            </a:r>
          </a:p>
          <a:p>
            <a:pPr lvl="1"/>
            <a:r>
              <a:rPr lang="it-IT" dirty="0" smtClean="0"/>
              <a:t>Obbligo di didattica /</a:t>
            </a:r>
            <a:r>
              <a:rPr lang="it-IT" dirty="0" err="1" smtClean="0"/>
              <a:t>didattica</a:t>
            </a:r>
            <a:r>
              <a:rPr lang="it-IT" dirty="0" smtClean="0"/>
              <a:t> (sotto o non)retribuita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Tutti contro tutti: RU e PA / PO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Ricercatori e PA esclusi dalle commissioni di concorso / abilitazione scientifica nazionale</a:t>
            </a:r>
          </a:p>
          <a:p>
            <a:r>
              <a:rPr lang="it-IT" dirty="0" smtClean="0"/>
              <a:t>Esclusi dalle commissioni per selezione RTD (in molti regolamenti di ateneo)</a:t>
            </a:r>
          </a:p>
          <a:p>
            <a:r>
              <a:rPr lang="it-IT" dirty="0" smtClean="0"/>
              <a:t>Esclusi da ruoli di direzione (se non gravosi e poco graditi dai PO: coordinamento dei CCS)</a:t>
            </a:r>
          </a:p>
          <a:p>
            <a:r>
              <a:rPr lang="it-IT" dirty="0" smtClean="0"/>
              <a:t>Numero di RU ridotto come garanti dei dottorati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3200" b="1" dirty="0" smtClean="0">
                <a:solidFill>
                  <a:srgbClr val="FF0000"/>
                </a:solidFill>
              </a:rPr>
              <a:t>Tutti contro tutti</a:t>
            </a:r>
            <a:endParaRPr lang="it-IT" sz="32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800" dirty="0" smtClean="0">
                <a:solidFill>
                  <a:srgbClr val="FF0000"/>
                </a:solidFill>
              </a:rPr>
              <a:t>Blocco degli scatti dei docenti ↔ “meritevoli” dell’una tantum</a:t>
            </a:r>
          </a:p>
          <a:p>
            <a:pPr lvl="1"/>
            <a:r>
              <a:rPr lang="it-IT" sz="2400" dirty="0" smtClean="0"/>
              <a:t>PO, PA, RTI: regolamenti diversi negli atenei</a:t>
            </a:r>
          </a:p>
          <a:p>
            <a:pPr lvl="1"/>
            <a:r>
              <a:rPr lang="it-IT" sz="2400" dirty="0" smtClean="0"/>
              <a:t>2011 (solo il </a:t>
            </a:r>
            <a:r>
              <a:rPr lang="it-IT" sz="2400" dirty="0" smtClean="0">
                <a:solidFill>
                  <a:srgbClr val="FF0000"/>
                </a:solidFill>
              </a:rPr>
              <a:t>50%</a:t>
            </a:r>
            <a:r>
              <a:rPr lang="it-IT" sz="2400" dirty="0" smtClean="0"/>
              <a:t>) ↔ 2012 e 2013 (il </a:t>
            </a:r>
            <a:r>
              <a:rPr lang="it-IT" sz="2400" dirty="0" smtClean="0">
                <a:solidFill>
                  <a:srgbClr val="FF0000"/>
                </a:solidFill>
              </a:rPr>
              <a:t>60%</a:t>
            </a:r>
            <a:r>
              <a:rPr lang="it-IT" sz="2400" dirty="0" smtClean="0"/>
              <a:t>)</a:t>
            </a:r>
          </a:p>
          <a:p>
            <a:pPr lvl="1"/>
            <a:r>
              <a:rPr lang="it-IT" sz="2400" dirty="0" smtClean="0"/>
              <a:t>Categorie e punteggi sul merito</a:t>
            </a:r>
          </a:p>
          <a:p>
            <a:r>
              <a:rPr lang="it-IT" sz="2800" dirty="0" smtClean="0">
                <a:solidFill>
                  <a:srgbClr val="FF0000"/>
                </a:solidFill>
              </a:rPr>
              <a:t>Blocco degli scatti dei TA ↔ “meritevoli” del premio</a:t>
            </a:r>
          </a:p>
          <a:p>
            <a:pPr lvl="1"/>
            <a:r>
              <a:rPr lang="it-IT" sz="2400" dirty="0" smtClean="0"/>
              <a:t>Salario accessorio (valutazione) + incarichi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Tutti contro tutti: i TA (Genova)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Amministrazione </a:t>
            </a:r>
            <a:r>
              <a:rPr lang="it-IT" b="1" dirty="0" smtClean="0">
                <a:solidFill>
                  <a:srgbClr val="FF0000"/>
                </a:solidFill>
              </a:rPr>
              <a:t>centrale</a:t>
            </a:r>
            <a:r>
              <a:rPr lang="it-IT" dirty="0" smtClean="0"/>
              <a:t> ↔ strutture </a:t>
            </a:r>
            <a:r>
              <a:rPr lang="it-IT" b="1" dirty="0" smtClean="0">
                <a:solidFill>
                  <a:srgbClr val="FF0000"/>
                </a:solidFill>
              </a:rPr>
              <a:t>periferiche</a:t>
            </a:r>
          </a:p>
          <a:p>
            <a:r>
              <a:rPr lang="it-IT" dirty="0" smtClean="0"/>
              <a:t>Aumento di settori e servizi in amministrazione centrale ↔ semplificazione e razionalizzazione?</a:t>
            </a:r>
          </a:p>
          <a:p>
            <a:r>
              <a:rPr lang="it-IT" dirty="0" smtClean="0"/>
              <a:t>1 unico dirigente (sopra circa 950 unità) coadiuvato da soli 5 EP Capi</a:t>
            </a:r>
          </a:p>
          <a:p>
            <a:r>
              <a:rPr lang="it-IT" dirty="0" smtClean="0"/>
              <a:t>Quale “</a:t>
            </a:r>
            <a:r>
              <a:rPr lang="it-IT" dirty="0" err="1" smtClean="0"/>
              <a:t>mission</a:t>
            </a:r>
            <a:r>
              <a:rPr lang="it-IT" dirty="0" smtClean="0"/>
              <a:t>” dell’università? Amministrazione o didattica/ricerca?</a:t>
            </a:r>
          </a:p>
          <a:p>
            <a:r>
              <a:rPr lang="it-IT" dirty="0" smtClean="0"/>
              <a:t>Amministrativi ↔ personale tecnico-scientifico e sociosanitario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r"/>
            <a:r>
              <a:rPr lang="it-IT" sz="2800" b="1" dirty="0" smtClean="0">
                <a:solidFill>
                  <a:srgbClr val="FF0000"/>
                </a:solidFill>
              </a:rPr>
              <a:t>Tutti contro tutti: Docenti ↔ TA (Genova)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5" name="4 Imagen" descr="rapporto TA docenti Gen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628800"/>
            <a:ext cx="9144000" cy="401628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34082"/>
          </a:xfrm>
        </p:spPr>
        <p:txBody>
          <a:bodyPr>
            <a:normAutofit/>
          </a:bodyPr>
          <a:lstStyle/>
          <a:p>
            <a:pPr algn="r"/>
            <a:r>
              <a:rPr lang="it-IT" sz="2800" b="1" dirty="0" smtClean="0">
                <a:solidFill>
                  <a:srgbClr val="FF0000"/>
                </a:solidFill>
              </a:rPr>
              <a:t>Tutti contro tutti: Abilitazione Scientifica Nazionale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it-IT" sz="2400" dirty="0" smtClean="0"/>
              <a:t>Piano straordinario per scorrimenti </a:t>
            </a:r>
            <a:r>
              <a:rPr lang="it-IT" sz="2400" dirty="0" smtClean="0">
                <a:solidFill>
                  <a:srgbClr val="FF0000"/>
                </a:solidFill>
              </a:rPr>
              <a:t>↔</a:t>
            </a:r>
            <a:r>
              <a:rPr lang="it-IT" sz="2400" dirty="0" smtClean="0"/>
              <a:t> per “trasferimenti” di PA</a:t>
            </a:r>
          </a:p>
          <a:p>
            <a:r>
              <a:rPr lang="it-IT" sz="2400" dirty="0" smtClean="0"/>
              <a:t>Quelli che sanno già di essere stati abilitati (?)  </a:t>
            </a:r>
            <a:r>
              <a:rPr lang="it-IT" sz="2400" dirty="0" smtClean="0">
                <a:solidFill>
                  <a:srgbClr val="FF0000"/>
                </a:solidFill>
              </a:rPr>
              <a:t>↔</a:t>
            </a:r>
            <a:r>
              <a:rPr lang="it-IT" sz="2400" dirty="0" smtClean="0"/>
              <a:t> quelli che sono (</a:t>
            </a:r>
            <a:r>
              <a:rPr lang="it-IT" sz="2400" dirty="0" err="1" smtClean="0"/>
              <a:t>dis</a:t>
            </a:r>
            <a:r>
              <a:rPr lang="it-IT" sz="2400" dirty="0" smtClean="0"/>
              <a:t>)abilitati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 smtClean="0"/>
          </a:p>
          <a:p>
            <a:r>
              <a:rPr lang="it-IT" sz="2400" dirty="0" smtClean="0">
                <a:solidFill>
                  <a:srgbClr val="FF0000"/>
                </a:solidFill>
              </a:rPr>
              <a:t>Chiamata diretta </a:t>
            </a:r>
            <a:r>
              <a:rPr lang="it-IT" sz="2400" dirty="0" smtClean="0"/>
              <a:t>(art. 24, L. 240/2010) ↔ </a:t>
            </a:r>
            <a:r>
              <a:rPr lang="it-IT" sz="2400" dirty="0" smtClean="0">
                <a:solidFill>
                  <a:srgbClr val="FF0000"/>
                </a:solidFill>
              </a:rPr>
              <a:t>selezione</a:t>
            </a:r>
            <a:r>
              <a:rPr lang="it-IT" sz="2400" dirty="0" smtClean="0"/>
              <a:t> (art. 18)</a:t>
            </a:r>
          </a:p>
          <a:p>
            <a:endParaRPr lang="it-IT" dirty="0" smtClean="0"/>
          </a:p>
          <a:p>
            <a:pPr>
              <a:buNone/>
            </a:pPr>
            <a:endParaRPr lang="it-IT" dirty="0"/>
          </a:p>
        </p:txBody>
      </p:sp>
      <p:pic>
        <p:nvPicPr>
          <p:cNvPr id="5" name="4 Imagen" descr="Bocciati AS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924944"/>
            <a:ext cx="6768752" cy="959555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</p:pic>
      <p:pic>
        <p:nvPicPr>
          <p:cNvPr id="6" name="5 Imagen" descr="Lotta tra abilitat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09120"/>
            <a:ext cx="6477000" cy="2038350"/>
          </a:xfrm>
          <a:prstGeom prst="rect">
            <a:avLst/>
          </a:prstGeom>
          <a:ln w="28575">
            <a:solidFill>
              <a:srgbClr val="FF0000"/>
            </a:solidFill>
            <a:prstDash val="dash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it-IT" sz="2800" b="1" dirty="0" smtClean="0">
                <a:solidFill>
                  <a:srgbClr val="FF0000"/>
                </a:solidFill>
              </a:rPr>
              <a:t>Tutti contro tutti: le scelte delle matricole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11" name="10 Marcador de contenido" descr="Iscritti a Genova_17_11_20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038600" cy="2448272"/>
          </a:xfrm>
        </p:spPr>
      </p:pic>
      <p:pic>
        <p:nvPicPr>
          <p:cNvPr id="13" name="12 Marcador de contenido" descr="Cosa studiare a Genova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196752"/>
            <a:ext cx="4038600" cy="1800200"/>
          </a:xfrm>
        </p:spPr>
      </p:pic>
      <p:pic>
        <p:nvPicPr>
          <p:cNvPr id="14" name="13 Imagen" descr="Cosa studiare a Genova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573016"/>
            <a:ext cx="3686175" cy="2533650"/>
          </a:xfrm>
          <a:prstGeom prst="rect">
            <a:avLst/>
          </a:prstGeom>
        </p:spPr>
      </p:pic>
      <p:pic>
        <p:nvPicPr>
          <p:cNvPr id="15" name="14 Imagen" descr="Cosa studiare a Genova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221088"/>
            <a:ext cx="4095750" cy="2247900"/>
          </a:xfrm>
          <a:prstGeom prst="rect">
            <a:avLst/>
          </a:prstGeom>
        </p:spPr>
      </p:pic>
      <p:cxnSp>
        <p:nvCxnSpPr>
          <p:cNvPr id="17" name="16 Conector recto de flecha"/>
          <p:cNvCxnSpPr/>
          <p:nvPr/>
        </p:nvCxnSpPr>
        <p:spPr>
          <a:xfrm>
            <a:off x="3923928" y="2420888"/>
            <a:ext cx="936104" cy="0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4283968" y="3429000"/>
            <a:ext cx="792088" cy="576064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>
            <a:off x="4139952" y="5013176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323528" y="3933056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rgbClr val="FF0000"/>
                </a:solidFill>
              </a:rPr>
              <a:t>L’università della Confindustria</a:t>
            </a:r>
            <a:endParaRPr lang="it-IT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Tutti contro tutti: risultati della VQR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4" name="3 Imagen" descr="VQR atene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9144000" cy="55508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8622" y="211105"/>
            <a:ext cx="8826755" cy="643579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276350" y="1009650"/>
            <a:ext cx="1971676" cy="466725"/>
          </a:xfrm>
          <a:prstGeom prst="rect">
            <a:avLst/>
          </a:prstGeom>
          <a:solidFill>
            <a:srgbClr val="FFFF00">
              <a:alpha val="3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sinistra 5"/>
          <p:cNvSpPr/>
          <p:nvPr/>
        </p:nvSpPr>
        <p:spPr>
          <a:xfrm>
            <a:off x="3496962" y="693136"/>
            <a:ext cx="2817341" cy="109975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644347" y="2261286"/>
            <a:ext cx="2826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bg1"/>
                </a:solidFill>
              </a:rPr>
              <a:t>non si ricorre neppure più a giri di parole…</a:t>
            </a:r>
            <a:endParaRPr lang="it-I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1910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tasse universitari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0687" y="847725"/>
            <a:ext cx="5762625" cy="516255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3" name="2 CuadroTexto"/>
          <p:cNvSpPr txBox="1"/>
          <p:nvPr/>
        </p:nvSpPr>
        <p:spPr>
          <a:xfrm>
            <a:off x="4139952" y="638132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Slide di De </a:t>
            </a:r>
            <a:r>
              <a:rPr lang="it-IT" dirty="0" err="1" smtClean="0"/>
              <a:t>Nicolao</a:t>
            </a:r>
            <a:r>
              <a:rPr lang="it-IT" dirty="0" smtClean="0"/>
              <a:t> (</a:t>
            </a:r>
            <a:r>
              <a:rPr lang="it-IT" dirty="0" err="1" smtClean="0"/>
              <a:t>Roars</a:t>
            </a:r>
            <a:r>
              <a:rPr lang="it-IT" dirty="0" smtClean="0"/>
              <a:t>, 27/6/2013)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8482" y="0"/>
            <a:ext cx="9125518" cy="658538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026640" y="3921980"/>
            <a:ext cx="2758053" cy="409171"/>
          </a:xfrm>
          <a:prstGeom prst="rect">
            <a:avLst/>
          </a:prstGeom>
          <a:solidFill>
            <a:srgbClr val="FFFF00">
              <a:alpha val="30000"/>
            </a:srgbClr>
          </a:solidFill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233497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Título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06090"/>
          </a:xfrm>
        </p:spPr>
        <p:txBody>
          <a:bodyPr>
            <a:normAutofit/>
          </a:bodyPr>
          <a:lstStyle/>
          <a:p>
            <a:pPr algn="r"/>
            <a:r>
              <a:rPr lang="it-IT" sz="2800" dirty="0" smtClean="0">
                <a:solidFill>
                  <a:srgbClr val="FF0000"/>
                </a:solidFill>
              </a:rPr>
              <a:t>Fine 2013: docenti (mappa della situazione)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28" name="27 Marcador de contenido" descr="logo rete29aprile_baj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152128" cy="1355445"/>
          </a:xfrm>
          <a:ln>
            <a:solidFill>
              <a:srgbClr val="002060"/>
            </a:solidFill>
          </a:ln>
        </p:spPr>
      </p:pic>
      <p:pic>
        <p:nvPicPr>
          <p:cNvPr id="4121" name="Input penna 4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" y="3271838"/>
            <a:ext cx="59023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nput penna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238" y="5006975"/>
            <a:ext cx="234156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nput penna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038" y="2543175"/>
            <a:ext cx="85994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Input penna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3925" y="3675063"/>
            <a:ext cx="109061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Input penna 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6025" y="3833813"/>
            <a:ext cx="455613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Input penna 4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43225" y="3717925"/>
            <a:ext cx="919163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nput penna 4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838" y="3981450"/>
            <a:ext cx="547687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Input penna 4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81450" y="4108450"/>
            <a:ext cx="796925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Input penna 4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11675" y="4413250"/>
            <a:ext cx="5937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Input penna 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905375" y="4400550"/>
            <a:ext cx="660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Input penna 5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22850" y="4219575"/>
            <a:ext cx="10414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Input penna 5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159375" y="4565650"/>
            <a:ext cx="122078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Input penna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24525" y="5078413"/>
            <a:ext cx="5095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Input penna 61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927725" y="5119688"/>
            <a:ext cx="830263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Input penna 6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399213" y="5275263"/>
            <a:ext cx="608012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Input penna 4098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61150" y="5356225"/>
            <a:ext cx="132238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Input penna 4099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07288" y="5641975"/>
            <a:ext cx="779462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Input penna 410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404225" y="5403850"/>
            <a:ext cx="1603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Input penna 4104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156075" y="2814638"/>
            <a:ext cx="3522663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Input penna 4121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329113" y="3708400"/>
            <a:ext cx="111601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125 Marcador de contenido" descr="Cascata_baj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0"/>
            <a:ext cx="3523488" cy="2054352"/>
          </a:xfrm>
          <a:ln>
            <a:solidFill>
              <a:srgbClr val="002060"/>
            </a:solidFill>
          </a:ln>
        </p:spPr>
      </p:pic>
      <p:pic>
        <p:nvPicPr>
          <p:cNvPr id="4121" name="Input penna 41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4050" y="3271838"/>
            <a:ext cx="590232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Input penna 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4038" y="2543175"/>
            <a:ext cx="8599487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Input penna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6000" y="5395913"/>
            <a:ext cx="1466850" cy="114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o 4104"/>
          <p:cNvGrpSpPr>
            <a:grpSpLocks/>
          </p:cNvGrpSpPr>
          <p:nvPr/>
        </p:nvGrpSpPr>
        <p:grpSpPr bwMode="auto">
          <a:xfrm>
            <a:off x="788988" y="2762250"/>
            <a:ext cx="8139112" cy="2871788"/>
            <a:chOff x="789585" y="2762430"/>
            <a:chExt cx="8138880" cy="2871720"/>
          </a:xfrm>
        </p:grpSpPr>
        <p:pic>
          <p:nvPicPr>
            <p:cNvPr id="25" name="Input penna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906945" y="2943510"/>
              <a:ext cx="127080" cy="51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Input penna 2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71945" y="2877700"/>
              <a:ext cx="642960" cy="133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Input penna 26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008105" y="2954310"/>
              <a:ext cx="411120" cy="46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Input penna 2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086945" y="3154470"/>
              <a:ext cx="260640" cy="57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Input penna 2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390785" y="2933430"/>
              <a:ext cx="307440" cy="500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Input penna 2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694265" y="2893830"/>
              <a:ext cx="425880" cy="519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Input penna 3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373225" y="3037830"/>
              <a:ext cx="210600" cy="26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Input penna 3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2540625" y="3033178"/>
              <a:ext cx="222120" cy="268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Input penna 32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2596425" y="3116008"/>
              <a:ext cx="354960" cy="17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Input penna 33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164145" y="2811030"/>
              <a:ext cx="155520" cy="488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Input penna 3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088545" y="2741910"/>
              <a:ext cx="528120" cy="6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Input penna 35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3403669" y="2832270"/>
              <a:ext cx="463072" cy="432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Input penna 36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808185" y="2862510"/>
              <a:ext cx="262800" cy="430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Input penna 39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3846345" y="2758470"/>
              <a:ext cx="474480" cy="8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Input penna 40"/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4064505" y="2890590"/>
              <a:ext cx="339480" cy="469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Input penna 42"/>
            <p:cNvPicPr>
              <a:picLocks noChangeAspect="1" noChangeArrowheads="1"/>
            </p:cNvPicPr>
            <p:nvPr/>
          </p:nvPicPr>
          <p:blipFill>
            <a:blip r:embed="rId21" cstate="print"/>
            <a:srcRect/>
            <a:stretch>
              <a:fillRect/>
            </a:stretch>
          </p:blipFill>
          <p:spPr bwMode="auto">
            <a:xfrm>
              <a:off x="4177905" y="2804190"/>
              <a:ext cx="500760" cy="155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Input penna 44"/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4373025" y="3015510"/>
              <a:ext cx="425520" cy="428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Input penna 45"/>
            <p:cNvPicPr>
              <a:picLocks noChangeAspect="1" noChangeArrowheads="1"/>
            </p:cNvPicPr>
            <p:nvPr/>
          </p:nvPicPr>
          <p:blipFill>
            <a:blip r:embed="rId23" cstate="print"/>
            <a:srcRect/>
            <a:stretch>
              <a:fillRect/>
            </a:stretch>
          </p:blipFill>
          <p:spPr bwMode="auto">
            <a:xfrm>
              <a:off x="4878105" y="3164190"/>
              <a:ext cx="704880" cy="397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" name="Input penna 48"/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5239557" y="3328011"/>
              <a:ext cx="659856" cy="399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" name="Input penna 49"/>
            <p:cNvPicPr>
              <a:picLocks noChangeAspect="1" noChangeArrowheads="1"/>
            </p:cNvPicPr>
            <p:nvPr/>
          </p:nvPicPr>
          <p:blipFill>
            <a:blip r:embed="rId25" cstate="print"/>
            <a:srcRect/>
            <a:stretch>
              <a:fillRect/>
            </a:stretch>
          </p:blipFill>
          <p:spPr bwMode="auto">
            <a:xfrm>
              <a:off x="5746425" y="3489630"/>
              <a:ext cx="843480" cy="424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" name="Input penna 50"/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312345" y="3756390"/>
              <a:ext cx="321480" cy="285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" name="Input penna 53"/>
            <p:cNvPicPr>
              <a:picLocks noChangeAspect="1" noChangeArrowheads="1"/>
            </p:cNvPicPr>
            <p:nvPr/>
          </p:nvPicPr>
          <p:blipFill>
            <a:blip r:embed="rId27" cstate="print"/>
            <a:srcRect/>
            <a:stretch>
              <a:fillRect/>
            </a:stretch>
          </p:blipFill>
          <p:spPr bwMode="auto">
            <a:xfrm>
              <a:off x="6485865" y="3530670"/>
              <a:ext cx="447840" cy="27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Input penna 54"/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6548145" y="3820470"/>
              <a:ext cx="569160" cy="57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Input penna 55"/>
            <p:cNvPicPr>
              <a:picLocks noChangeAspect="1" noChangeArrowheads="1"/>
            </p:cNvPicPr>
            <p:nvPr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6868545" y="4067070"/>
              <a:ext cx="645120" cy="437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Input penna 57"/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504305" y="4604910"/>
              <a:ext cx="406800" cy="18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Input penna 59"/>
            <p:cNvPicPr>
              <a:picLocks noChangeAspect="1" noChangeArrowheads="1"/>
            </p:cNvPicPr>
            <p:nvPr/>
          </p:nvPicPr>
          <p:blipFill>
            <a:blip r:embed="rId31" cstate="print"/>
            <a:srcRect/>
            <a:stretch>
              <a:fillRect/>
            </a:stretch>
          </p:blipFill>
          <p:spPr bwMode="auto">
            <a:xfrm>
              <a:off x="7763505" y="4397910"/>
              <a:ext cx="326520" cy="345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Input penna 60"/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7763145" y="4789230"/>
              <a:ext cx="452160" cy="276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6" name="Input penna 4095"/>
            <p:cNvPicPr>
              <a:picLocks noChangeAspect="1" noChangeArrowheads="1"/>
            </p:cNvPicPr>
            <p:nvPr/>
          </p:nvPicPr>
          <p:blipFill>
            <a:blip r:embed="rId33" cstate="print"/>
            <a:srcRect/>
            <a:stretch>
              <a:fillRect/>
            </a:stretch>
          </p:blipFill>
          <p:spPr bwMode="auto">
            <a:xfrm>
              <a:off x="8021625" y="5079390"/>
              <a:ext cx="366480" cy="17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" name="Input penna 4096"/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8189025" y="4926030"/>
              <a:ext cx="374760" cy="30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8" name="Input penna 4097"/>
            <p:cNvPicPr>
              <a:picLocks noChangeAspect="1" noChangeArrowheads="1"/>
            </p:cNvPicPr>
            <p:nvPr/>
          </p:nvPicPr>
          <p:blipFill>
            <a:blip r:embed="rId35" cstate="print"/>
            <a:srcRect/>
            <a:stretch>
              <a:fillRect/>
            </a:stretch>
          </p:blipFill>
          <p:spPr bwMode="auto">
            <a:xfrm>
              <a:off x="8273265" y="5261910"/>
              <a:ext cx="287640" cy="155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1" name="Input penna 4100"/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8439585" y="5103510"/>
              <a:ext cx="308880" cy="29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2" name="Input penna 4101"/>
            <p:cNvPicPr>
              <a:picLocks noChangeAspect="1" noChangeArrowheads="1"/>
            </p:cNvPicPr>
            <p:nvPr/>
          </p:nvPicPr>
          <p:blipFill>
            <a:blip r:embed="rId37" cstate="print"/>
            <a:srcRect/>
            <a:stretch>
              <a:fillRect/>
            </a:stretch>
          </p:blipFill>
          <p:spPr bwMode="auto">
            <a:xfrm>
              <a:off x="8332305" y="5495579"/>
              <a:ext cx="329040" cy="159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Input penna 4103"/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8850705" y="5372070"/>
              <a:ext cx="98640" cy="91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uppo 4123"/>
          <p:cNvGrpSpPr>
            <a:grpSpLocks/>
          </p:cNvGrpSpPr>
          <p:nvPr/>
        </p:nvGrpSpPr>
        <p:grpSpPr bwMode="auto">
          <a:xfrm>
            <a:off x="658813" y="3862388"/>
            <a:ext cx="2203450" cy="942975"/>
            <a:chOff x="658185" y="3861870"/>
            <a:chExt cx="2204280" cy="943200"/>
          </a:xfrm>
        </p:grpSpPr>
        <p:pic>
          <p:nvPicPr>
            <p:cNvPr id="4106" name="Input penna 4105"/>
            <p:cNvPicPr>
              <a:picLocks noChangeAspect="1" noChangeArrowheads="1"/>
            </p:cNvPicPr>
            <p:nvPr/>
          </p:nvPicPr>
          <p:blipFill>
            <a:blip r:embed="rId39" cstate="print"/>
            <a:srcRect/>
            <a:stretch>
              <a:fillRect/>
            </a:stretch>
          </p:blipFill>
          <p:spPr bwMode="auto">
            <a:xfrm>
              <a:off x="972825" y="4044750"/>
              <a:ext cx="184680" cy="20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Input penna 4106"/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892545" y="3931350"/>
              <a:ext cx="504720" cy="55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Input penna 4107"/>
            <p:cNvPicPr>
              <a:picLocks noChangeAspect="1" noChangeArrowheads="1"/>
            </p:cNvPicPr>
            <p:nvPr/>
          </p:nvPicPr>
          <p:blipFill>
            <a:blip r:embed="rId41" cstate="print"/>
            <a:srcRect/>
            <a:stretch>
              <a:fillRect/>
            </a:stretch>
          </p:blipFill>
          <p:spPr bwMode="auto">
            <a:xfrm>
              <a:off x="1133385" y="4040790"/>
              <a:ext cx="253800" cy="240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9" name="Input penna 4108"/>
            <p:cNvPicPr>
              <a:picLocks noChangeAspect="1" noChangeArrowheads="1"/>
            </p:cNvPicPr>
            <p:nvPr/>
          </p:nvPicPr>
          <p:blipFill>
            <a:blip r:embed="rId42" cstate="print"/>
            <a:srcRect/>
            <a:stretch>
              <a:fillRect/>
            </a:stretch>
          </p:blipFill>
          <p:spPr bwMode="auto">
            <a:xfrm>
              <a:off x="1353705" y="4063470"/>
              <a:ext cx="240840" cy="303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0" name="Input penna 4109"/>
            <p:cNvPicPr>
              <a:picLocks noChangeAspect="1" noChangeArrowheads="1"/>
            </p:cNvPicPr>
            <p:nvPr/>
          </p:nvPicPr>
          <p:blipFill>
            <a:blip r:embed="rId43" cstate="print"/>
            <a:srcRect/>
            <a:stretch>
              <a:fillRect/>
            </a:stretch>
          </p:blipFill>
          <p:spPr bwMode="auto">
            <a:xfrm>
              <a:off x="1534785" y="4059870"/>
              <a:ext cx="366480" cy="231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1" name="Input penna 4110"/>
            <p:cNvPicPr>
              <a:picLocks noChangeAspect="1" noChangeArrowheads="1"/>
            </p:cNvPicPr>
            <p:nvPr/>
          </p:nvPicPr>
          <p:blipFill>
            <a:blip r:embed="rId44" cstate="print"/>
            <a:srcRect/>
            <a:stretch>
              <a:fillRect/>
            </a:stretch>
          </p:blipFill>
          <p:spPr bwMode="auto">
            <a:xfrm>
              <a:off x="2013945" y="3841350"/>
              <a:ext cx="92880" cy="110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2" name="Input penna 4111"/>
            <p:cNvPicPr>
              <a:picLocks noChangeAspect="1" noChangeArrowheads="1"/>
            </p:cNvPicPr>
            <p:nvPr/>
          </p:nvPicPr>
          <p:blipFill>
            <a:blip r:embed="rId45" cstate="print"/>
            <a:srcRect/>
            <a:stretch>
              <a:fillRect/>
            </a:stretch>
          </p:blipFill>
          <p:spPr bwMode="auto">
            <a:xfrm>
              <a:off x="637665" y="4330950"/>
              <a:ext cx="433800" cy="234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3" name="Input penna 4112"/>
            <p:cNvPicPr>
              <a:picLocks noChangeAspect="1" noChangeArrowheads="1"/>
            </p:cNvPicPr>
            <p:nvPr/>
          </p:nvPicPr>
          <p:blipFill>
            <a:blip r:embed="rId46" cstate="print"/>
            <a:srcRect/>
            <a:stretch>
              <a:fillRect/>
            </a:stretch>
          </p:blipFill>
          <p:spPr bwMode="auto">
            <a:xfrm>
              <a:off x="994425" y="4356150"/>
              <a:ext cx="253440" cy="202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4" name="Input penna 4113"/>
            <p:cNvPicPr>
              <a:picLocks noChangeAspect="1" noChangeArrowheads="1"/>
            </p:cNvPicPr>
            <p:nvPr/>
          </p:nvPicPr>
          <p:blipFill>
            <a:blip r:embed="rId47" cstate="print"/>
            <a:srcRect/>
            <a:stretch>
              <a:fillRect/>
            </a:stretch>
          </p:blipFill>
          <p:spPr bwMode="auto">
            <a:xfrm>
              <a:off x="1166865" y="4416990"/>
              <a:ext cx="138240" cy="20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5" name="Input penna 4114"/>
            <p:cNvPicPr>
              <a:picLocks noChangeAspect="1" noChangeArrowheads="1"/>
            </p:cNvPicPr>
            <p:nvPr/>
          </p:nvPicPr>
          <p:blipFill>
            <a:blip r:embed="rId48" cstate="print"/>
            <a:srcRect/>
            <a:stretch>
              <a:fillRect/>
            </a:stretch>
          </p:blipFill>
          <p:spPr bwMode="auto">
            <a:xfrm>
              <a:off x="1280985" y="4362270"/>
              <a:ext cx="313920" cy="258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6" name="Input penna 4115"/>
            <p:cNvPicPr>
              <a:picLocks noChangeAspect="1" noChangeArrowheads="1"/>
            </p:cNvPicPr>
            <p:nvPr/>
          </p:nvPicPr>
          <p:blipFill>
            <a:blip r:embed="rId49" cstate="print"/>
            <a:srcRect/>
            <a:stretch>
              <a:fillRect/>
            </a:stretch>
          </p:blipFill>
          <p:spPr bwMode="auto">
            <a:xfrm>
              <a:off x="1423905" y="4429590"/>
              <a:ext cx="288000" cy="21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7" name="Input penna 4116"/>
            <p:cNvPicPr>
              <a:picLocks noChangeAspect="1" noChangeArrowheads="1"/>
            </p:cNvPicPr>
            <p:nvPr/>
          </p:nvPicPr>
          <p:blipFill>
            <a:blip r:embed="rId50" cstate="print"/>
            <a:srcRect/>
            <a:stretch>
              <a:fillRect/>
            </a:stretch>
          </p:blipFill>
          <p:spPr bwMode="auto">
            <a:xfrm>
              <a:off x="1622265" y="4421670"/>
              <a:ext cx="341280" cy="24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8" name="Input penna 4117"/>
            <p:cNvPicPr>
              <a:picLocks noChangeAspect="1" noChangeArrowheads="1"/>
            </p:cNvPicPr>
            <p:nvPr/>
          </p:nvPicPr>
          <p:blipFill>
            <a:blip r:embed="rId51" cstate="print"/>
            <a:srcRect/>
            <a:stretch>
              <a:fillRect/>
            </a:stretch>
          </p:blipFill>
          <p:spPr bwMode="auto">
            <a:xfrm>
              <a:off x="1859145" y="4476750"/>
              <a:ext cx="273240" cy="21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19" name="Input penna 4118"/>
            <p:cNvPicPr>
              <a:picLocks noChangeAspect="1" noChangeArrowheads="1"/>
            </p:cNvPicPr>
            <p:nvPr/>
          </p:nvPicPr>
          <p:blipFill>
            <a:blip r:embed="rId52" cstate="print"/>
            <a:srcRect/>
            <a:stretch>
              <a:fillRect/>
            </a:stretch>
          </p:blipFill>
          <p:spPr bwMode="auto">
            <a:xfrm>
              <a:off x="2085945" y="4564230"/>
              <a:ext cx="154080" cy="171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0" name="Input penna 4119"/>
            <p:cNvPicPr>
              <a:picLocks noChangeAspect="1" noChangeArrowheads="1"/>
            </p:cNvPicPr>
            <p:nvPr/>
          </p:nvPicPr>
          <p:blipFill>
            <a:blip r:embed="rId53" cstate="print"/>
            <a:srcRect/>
            <a:stretch>
              <a:fillRect/>
            </a:stretch>
          </p:blipFill>
          <p:spPr bwMode="auto">
            <a:xfrm>
              <a:off x="2197185" y="4524990"/>
              <a:ext cx="461160" cy="300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3" name="Input penna 4122"/>
            <p:cNvPicPr>
              <a:picLocks noChangeAspect="1" noChangeArrowheads="1"/>
            </p:cNvPicPr>
            <p:nvPr/>
          </p:nvPicPr>
          <p:blipFill>
            <a:blip r:embed="rId54" cstate="print"/>
            <a:srcRect/>
            <a:stretch>
              <a:fillRect/>
            </a:stretch>
          </p:blipFill>
          <p:spPr bwMode="auto">
            <a:xfrm>
              <a:off x="2733945" y="4493310"/>
              <a:ext cx="148320" cy="113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po 4139"/>
          <p:cNvGrpSpPr>
            <a:grpSpLocks/>
          </p:cNvGrpSpPr>
          <p:nvPr/>
        </p:nvGrpSpPr>
        <p:grpSpPr bwMode="auto">
          <a:xfrm>
            <a:off x="4938713" y="5213350"/>
            <a:ext cx="2109787" cy="1279525"/>
            <a:chOff x="4938945" y="5212950"/>
            <a:chExt cx="2109600" cy="1280520"/>
          </a:xfrm>
        </p:grpSpPr>
        <p:pic>
          <p:nvPicPr>
            <p:cNvPr id="4125" name="Input penna 4124"/>
            <p:cNvPicPr>
              <a:picLocks noChangeAspect="1" noChangeArrowheads="1"/>
            </p:cNvPicPr>
            <p:nvPr/>
          </p:nvPicPr>
          <p:blipFill>
            <a:blip r:embed="rId55" cstate="print"/>
            <a:srcRect/>
            <a:stretch>
              <a:fillRect/>
            </a:stretch>
          </p:blipFill>
          <p:spPr bwMode="auto">
            <a:xfrm>
              <a:off x="5085825" y="5311950"/>
              <a:ext cx="273960" cy="114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6" name="Input penna 4125"/>
            <p:cNvPicPr>
              <a:picLocks noChangeAspect="1" noChangeArrowheads="1"/>
            </p:cNvPicPr>
            <p:nvPr/>
          </p:nvPicPr>
          <p:blipFill>
            <a:blip r:embed="rId56" cstate="print"/>
            <a:srcRect/>
            <a:stretch>
              <a:fillRect/>
            </a:stretch>
          </p:blipFill>
          <p:spPr bwMode="auto">
            <a:xfrm>
              <a:off x="5178705" y="5195310"/>
              <a:ext cx="470880" cy="1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7" name="Input penna 4126"/>
            <p:cNvPicPr>
              <a:picLocks noChangeAspect="1" noChangeArrowheads="1"/>
            </p:cNvPicPr>
            <p:nvPr/>
          </p:nvPicPr>
          <p:blipFill>
            <a:blip r:embed="rId57" cstate="print"/>
            <a:srcRect/>
            <a:stretch>
              <a:fillRect/>
            </a:stretch>
          </p:blipFill>
          <p:spPr bwMode="auto">
            <a:xfrm>
              <a:off x="5104545" y="5291430"/>
              <a:ext cx="386280" cy="12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8" name="Input penna 4127"/>
            <p:cNvPicPr>
              <a:picLocks noChangeAspect="1" noChangeArrowheads="1"/>
            </p:cNvPicPr>
            <p:nvPr/>
          </p:nvPicPr>
          <p:blipFill>
            <a:blip r:embed="rId58" cstate="print"/>
            <a:srcRect/>
            <a:stretch>
              <a:fillRect/>
            </a:stretch>
          </p:blipFill>
          <p:spPr bwMode="auto">
            <a:xfrm>
              <a:off x="5281305" y="5376750"/>
              <a:ext cx="330480" cy="20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9" name="Input penna 4128"/>
            <p:cNvPicPr>
              <a:picLocks noChangeAspect="1" noChangeArrowheads="1"/>
            </p:cNvPicPr>
            <p:nvPr/>
          </p:nvPicPr>
          <p:blipFill>
            <a:blip r:embed="rId59" cstate="print"/>
            <a:srcRect/>
            <a:stretch>
              <a:fillRect/>
            </a:stretch>
          </p:blipFill>
          <p:spPr bwMode="auto">
            <a:xfrm>
              <a:off x="5552385" y="5466390"/>
              <a:ext cx="405000" cy="173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0" name="Input penna 4129"/>
            <p:cNvPicPr>
              <a:picLocks noChangeAspect="1" noChangeArrowheads="1"/>
            </p:cNvPicPr>
            <p:nvPr/>
          </p:nvPicPr>
          <p:blipFill>
            <a:blip r:embed="rId60" cstate="print"/>
            <a:srcRect/>
            <a:stretch>
              <a:fillRect/>
            </a:stretch>
          </p:blipFill>
          <p:spPr bwMode="auto">
            <a:xfrm>
              <a:off x="5811585" y="5548110"/>
              <a:ext cx="321480" cy="16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1" name="Input penna 4130"/>
            <p:cNvPicPr>
              <a:picLocks noChangeAspect="1" noChangeArrowheads="1"/>
            </p:cNvPicPr>
            <p:nvPr/>
          </p:nvPicPr>
          <p:blipFill>
            <a:blip r:embed="rId61" cstate="print"/>
            <a:srcRect/>
            <a:stretch>
              <a:fillRect/>
            </a:stretch>
          </p:blipFill>
          <p:spPr bwMode="auto">
            <a:xfrm>
              <a:off x="6013185" y="5661870"/>
              <a:ext cx="249840" cy="179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2" name="Input penna 4131"/>
            <p:cNvPicPr>
              <a:picLocks noChangeAspect="1" noChangeArrowheads="1"/>
            </p:cNvPicPr>
            <p:nvPr/>
          </p:nvPicPr>
          <p:blipFill>
            <a:blip r:embed="rId62" cstate="print"/>
            <a:srcRect/>
            <a:stretch>
              <a:fillRect/>
            </a:stretch>
          </p:blipFill>
          <p:spPr bwMode="auto">
            <a:xfrm>
              <a:off x="6361305" y="5500950"/>
              <a:ext cx="63720" cy="82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3" name="Input penna 4132"/>
            <p:cNvPicPr>
              <a:picLocks noChangeAspect="1" noChangeArrowheads="1"/>
            </p:cNvPicPr>
            <p:nvPr/>
          </p:nvPicPr>
          <p:blipFill>
            <a:blip r:embed="rId63" cstate="print"/>
            <a:srcRect/>
            <a:stretch>
              <a:fillRect/>
            </a:stretch>
          </p:blipFill>
          <p:spPr bwMode="auto">
            <a:xfrm>
              <a:off x="6472185" y="5777790"/>
              <a:ext cx="588600" cy="277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4" name="Input penna 4133"/>
            <p:cNvPicPr>
              <a:picLocks noChangeAspect="1" noChangeArrowheads="1"/>
            </p:cNvPicPr>
            <p:nvPr/>
          </p:nvPicPr>
          <p:blipFill>
            <a:blip r:embed="rId64" cstate="print"/>
            <a:srcRect/>
            <a:stretch>
              <a:fillRect/>
            </a:stretch>
          </p:blipFill>
          <p:spPr bwMode="auto">
            <a:xfrm>
              <a:off x="4919145" y="5615402"/>
              <a:ext cx="449280" cy="283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5" name="Input penna 4134"/>
            <p:cNvPicPr>
              <a:picLocks noChangeAspect="1" noChangeArrowheads="1"/>
            </p:cNvPicPr>
            <p:nvPr/>
          </p:nvPicPr>
          <p:blipFill>
            <a:blip r:embed="rId65" cstate="print"/>
            <a:srcRect/>
            <a:stretch>
              <a:fillRect/>
            </a:stretch>
          </p:blipFill>
          <p:spPr bwMode="auto">
            <a:xfrm>
              <a:off x="5254305" y="5809470"/>
              <a:ext cx="236880" cy="1306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6" name="Input penna 4135"/>
            <p:cNvPicPr>
              <a:picLocks noChangeAspect="1" noChangeArrowheads="1"/>
            </p:cNvPicPr>
            <p:nvPr/>
          </p:nvPicPr>
          <p:blipFill>
            <a:blip r:embed="rId66" cstate="print"/>
            <a:srcRect/>
            <a:stretch>
              <a:fillRect/>
            </a:stretch>
          </p:blipFill>
          <p:spPr bwMode="auto">
            <a:xfrm>
              <a:off x="5382825" y="5874990"/>
              <a:ext cx="343440" cy="19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7" name="Input penna 4136"/>
            <p:cNvPicPr>
              <a:picLocks noChangeAspect="1" noChangeArrowheads="1"/>
            </p:cNvPicPr>
            <p:nvPr/>
          </p:nvPicPr>
          <p:blipFill>
            <a:blip r:embed="rId67" cstate="print"/>
            <a:srcRect/>
            <a:stretch>
              <a:fillRect/>
            </a:stretch>
          </p:blipFill>
          <p:spPr bwMode="auto">
            <a:xfrm>
              <a:off x="5604611" y="5990910"/>
              <a:ext cx="320363" cy="219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8" name="Input penna 4137"/>
            <p:cNvPicPr>
              <a:picLocks noChangeAspect="1" noChangeArrowheads="1"/>
            </p:cNvPicPr>
            <p:nvPr/>
          </p:nvPicPr>
          <p:blipFill>
            <a:blip r:embed="rId68" cstate="print"/>
            <a:srcRect/>
            <a:stretch>
              <a:fillRect/>
            </a:stretch>
          </p:blipFill>
          <p:spPr bwMode="auto">
            <a:xfrm>
              <a:off x="5653905" y="6000990"/>
              <a:ext cx="506520" cy="333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39" name="Input penna 4138"/>
            <p:cNvPicPr>
              <a:picLocks noChangeAspect="1" noChangeArrowheads="1"/>
            </p:cNvPicPr>
            <p:nvPr/>
          </p:nvPicPr>
          <p:blipFill>
            <a:blip r:embed="rId69" cstate="print"/>
            <a:srcRect/>
            <a:stretch>
              <a:fillRect/>
            </a:stretch>
          </p:blipFill>
          <p:spPr bwMode="auto">
            <a:xfrm>
              <a:off x="6034785" y="6224550"/>
              <a:ext cx="427320" cy="289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41" name="Input penna 4140"/>
          <p:cNvPicPr>
            <a:picLocks noChangeAspect="1" noChangeArrowheads="1"/>
          </p:cNvPicPr>
          <p:nvPr/>
        </p:nvPicPr>
        <p:blipFill>
          <a:blip r:embed="rId70" cstate="print"/>
          <a:srcRect/>
          <a:stretch>
            <a:fillRect/>
          </a:stretch>
        </p:blipFill>
        <p:spPr bwMode="auto">
          <a:xfrm>
            <a:off x="2838450" y="5168900"/>
            <a:ext cx="72707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2" name="Input penna 4141"/>
          <p:cNvPicPr>
            <a:picLocks noChangeAspect="1" noChangeArrowheads="1"/>
          </p:cNvPicPr>
          <p:nvPr/>
        </p:nvPicPr>
        <p:blipFill>
          <a:blip r:embed="rId71" cstate="print"/>
          <a:srcRect/>
          <a:stretch>
            <a:fillRect/>
          </a:stretch>
        </p:blipFill>
        <p:spPr bwMode="auto">
          <a:xfrm>
            <a:off x="2967038" y="5295900"/>
            <a:ext cx="7715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3" name="Input penna 4142"/>
          <p:cNvPicPr>
            <a:picLocks noChangeAspect="1" noChangeArrowheads="1"/>
          </p:cNvPicPr>
          <p:nvPr/>
        </p:nvPicPr>
        <p:blipFill>
          <a:blip r:embed="rId72" cstate="print"/>
          <a:srcRect/>
          <a:stretch>
            <a:fillRect/>
          </a:stretch>
        </p:blipFill>
        <p:spPr bwMode="auto">
          <a:xfrm>
            <a:off x="2971800" y="5530850"/>
            <a:ext cx="2730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44" name="Input penna 4143"/>
          <p:cNvPicPr>
            <a:picLocks noChangeAspect="1" noChangeArrowheads="1"/>
          </p:cNvPicPr>
          <p:nvPr/>
        </p:nvPicPr>
        <p:blipFill>
          <a:blip r:embed="rId73" cstate="print"/>
          <a:srcRect/>
          <a:stretch>
            <a:fillRect/>
          </a:stretch>
        </p:blipFill>
        <p:spPr bwMode="auto">
          <a:xfrm>
            <a:off x="3446463" y="5453063"/>
            <a:ext cx="749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uppo 4161"/>
          <p:cNvGrpSpPr>
            <a:grpSpLocks/>
          </p:cNvGrpSpPr>
          <p:nvPr/>
        </p:nvGrpSpPr>
        <p:grpSpPr bwMode="auto">
          <a:xfrm>
            <a:off x="3133725" y="4154488"/>
            <a:ext cx="1951038" cy="887412"/>
            <a:chOff x="3134265" y="4155270"/>
            <a:chExt cx="1950480" cy="887400"/>
          </a:xfrm>
        </p:grpSpPr>
        <p:pic>
          <p:nvPicPr>
            <p:cNvPr id="4146" name="Input penna 4145"/>
            <p:cNvPicPr>
              <a:picLocks noChangeAspect="1" noChangeArrowheads="1"/>
            </p:cNvPicPr>
            <p:nvPr/>
          </p:nvPicPr>
          <p:blipFill>
            <a:blip r:embed="rId74" cstate="print"/>
            <a:srcRect/>
            <a:stretch>
              <a:fillRect/>
            </a:stretch>
          </p:blipFill>
          <p:spPr bwMode="auto">
            <a:xfrm>
              <a:off x="3505425" y="4263990"/>
              <a:ext cx="256680" cy="163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7" name="Input penna 4146"/>
            <p:cNvPicPr>
              <a:picLocks noChangeAspect="1" noChangeArrowheads="1"/>
            </p:cNvPicPr>
            <p:nvPr/>
          </p:nvPicPr>
          <p:blipFill>
            <a:blip r:embed="rId75" cstate="print"/>
            <a:srcRect/>
            <a:stretch>
              <a:fillRect/>
            </a:stretch>
          </p:blipFill>
          <p:spPr bwMode="auto">
            <a:xfrm>
              <a:off x="3557625" y="4135830"/>
              <a:ext cx="396720" cy="177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8" name="Input penna 4147"/>
            <p:cNvPicPr>
              <a:picLocks noChangeAspect="1" noChangeArrowheads="1"/>
            </p:cNvPicPr>
            <p:nvPr/>
          </p:nvPicPr>
          <p:blipFill>
            <a:blip r:embed="rId76" cstate="print"/>
            <a:srcRect/>
            <a:stretch>
              <a:fillRect/>
            </a:stretch>
          </p:blipFill>
          <p:spPr bwMode="auto">
            <a:xfrm>
              <a:off x="3803865" y="4281630"/>
              <a:ext cx="378360" cy="19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49" name="Input penna 4148"/>
            <p:cNvPicPr>
              <a:picLocks noChangeAspect="1" noChangeArrowheads="1"/>
            </p:cNvPicPr>
            <p:nvPr/>
          </p:nvPicPr>
          <p:blipFill>
            <a:blip r:embed="rId77" cstate="print"/>
            <a:srcRect/>
            <a:stretch>
              <a:fillRect/>
            </a:stretch>
          </p:blipFill>
          <p:spPr bwMode="auto">
            <a:xfrm>
              <a:off x="4090065" y="4298190"/>
              <a:ext cx="447840" cy="276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0" name="Input penna 4149"/>
            <p:cNvPicPr>
              <a:picLocks noChangeAspect="1" noChangeArrowheads="1"/>
            </p:cNvPicPr>
            <p:nvPr/>
          </p:nvPicPr>
          <p:blipFill>
            <a:blip r:embed="rId78" cstate="print"/>
            <a:srcRect/>
            <a:stretch>
              <a:fillRect/>
            </a:stretch>
          </p:blipFill>
          <p:spPr bwMode="auto">
            <a:xfrm>
              <a:off x="4400025" y="4376310"/>
              <a:ext cx="249840" cy="245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1" name="Input penna 4150"/>
            <p:cNvPicPr>
              <a:picLocks noChangeAspect="1" noChangeArrowheads="1"/>
            </p:cNvPicPr>
            <p:nvPr/>
          </p:nvPicPr>
          <p:blipFill>
            <a:blip r:embed="rId79" cstate="print"/>
            <a:srcRect/>
            <a:stretch>
              <a:fillRect/>
            </a:stretch>
          </p:blipFill>
          <p:spPr bwMode="auto">
            <a:xfrm>
              <a:off x="4475985" y="4307324"/>
              <a:ext cx="379080" cy="94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2" name="Input penna 4151"/>
            <p:cNvPicPr>
              <a:picLocks noChangeAspect="1" noChangeArrowheads="1"/>
            </p:cNvPicPr>
            <p:nvPr/>
          </p:nvPicPr>
          <p:blipFill>
            <a:blip r:embed="rId80" cstate="print"/>
            <a:srcRect/>
            <a:stretch>
              <a:fillRect/>
            </a:stretch>
          </p:blipFill>
          <p:spPr bwMode="auto">
            <a:xfrm>
              <a:off x="4690185" y="4399710"/>
              <a:ext cx="271080" cy="299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3" name="Input penna 4152"/>
            <p:cNvPicPr>
              <a:picLocks noChangeAspect="1" noChangeArrowheads="1"/>
            </p:cNvPicPr>
            <p:nvPr/>
          </p:nvPicPr>
          <p:blipFill>
            <a:blip r:embed="rId81" cstate="print"/>
            <a:srcRect/>
            <a:stretch>
              <a:fillRect/>
            </a:stretch>
          </p:blipFill>
          <p:spPr bwMode="auto">
            <a:xfrm>
              <a:off x="5009505" y="4199550"/>
              <a:ext cx="96120" cy="9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4" name="Input penna 4153"/>
            <p:cNvPicPr>
              <a:picLocks noChangeAspect="1" noChangeArrowheads="1"/>
            </p:cNvPicPr>
            <p:nvPr/>
          </p:nvPicPr>
          <p:blipFill>
            <a:blip r:embed="rId82" cstate="print"/>
            <a:srcRect/>
            <a:stretch>
              <a:fillRect/>
            </a:stretch>
          </p:blipFill>
          <p:spPr bwMode="auto">
            <a:xfrm>
              <a:off x="3114465" y="4413030"/>
              <a:ext cx="345960" cy="235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5" name="Input penna 4154"/>
            <p:cNvPicPr>
              <a:picLocks noChangeAspect="1" noChangeArrowheads="1"/>
            </p:cNvPicPr>
            <p:nvPr/>
          </p:nvPicPr>
          <p:blipFill>
            <a:blip r:embed="rId83" cstate="print"/>
            <a:srcRect/>
            <a:stretch>
              <a:fillRect/>
            </a:stretch>
          </p:blipFill>
          <p:spPr bwMode="auto">
            <a:xfrm>
              <a:off x="3403185" y="4492950"/>
              <a:ext cx="231120" cy="244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6" name="Input penna 4155"/>
            <p:cNvPicPr>
              <a:picLocks noChangeAspect="1" noChangeArrowheads="1"/>
            </p:cNvPicPr>
            <p:nvPr/>
          </p:nvPicPr>
          <p:blipFill>
            <a:blip r:embed="rId84" cstate="print"/>
            <a:srcRect/>
            <a:stretch>
              <a:fillRect/>
            </a:stretch>
          </p:blipFill>
          <p:spPr bwMode="auto">
            <a:xfrm>
              <a:off x="3535305" y="4604190"/>
              <a:ext cx="369360" cy="26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7" name="Input penna 4156"/>
            <p:cNvPicPr>
              <a:picLocks noChangeAspect="1" noChangeArrowheads="1"/>
            </p:cNvPicPr>
            <p:nvPr/>
          </p:nvPicPr>
          <p:blipFill>
            <a:blip r:embed="rId85" cstate="print"/>
            <a:srcRect/>
            <a:stretch>
              <a:fillRect/>
            </a:stretch>
          </p:blipFill>
          <p:spPr bwMode="auto">
            <a:xfrm>
              <a:off x="3761025" y="4634701"/>
              <a:ext cx="210600" cy="210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8" name="Input penna 4157"/>
            <p:cNvPicPr>
              <a:picLocks noChangeAspect="1" noChangeArrowheads="1"/>
            </p:cNvPicPr>
            <p:nvPr/>
          </p:nvPicPr>
          <p:blipFill>
            <a:blip r:embed="rId86" cstate="print"/>
            <a:srcRect/>
            <a:stretch>
              <a:fillRect/>
            </a:stretch>
          </p:blipFill>
          <p:spPr bwMode="auto">
            <a:xfrm>
              <a:off x="3895305" y="4665030"/>
              <a:ext cx="426960" cy="233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59" name="Input penna 4158"/>
            <p:cNvPicPr>
              <a:picLocks noChangeAspect="1" noChangeArrowheads="1"/>
            </p:cNvPicPr>
            <p:nvPr/>
          </p:nvPicPr>
          <p:blipFill>
            <a:blip r:embed="rId87" cstate="print"/>
            <a:srcRect/>
            <a:stretch>
              <a:fillRect/>
            </a:stretch>
          </p:blipFill>
          <p:spPr bwMode="auto">
            <a:xfrm>
              <a:off x="4191225" y="4739550"/>
              <a:ext cx="204480" cy="23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0" name="Input penna 4159"/>
            <p:cNvPicPr>
              <a:picLocks noChangeAspect="1" noChangeArrowheads="1"/>
            </p:cNvPicPr>
            <p:nvPr/>
          </p:nvPicPr>
          <p:blipFill>
            <a:blip r:embed="rId88" cstate="print"/>
            <a:srcRect/>
            <a:stretch>
              <a:fillRect/>
            </a:stretch>
          </p:blipFill>
          <p:spPr bwMode="auto">
            <a:xfrm>
              <a:off x="4390665" y="4769070"/>
              <a:ext cx="289080" cy="254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1" name="Input penna 4160"/>
            <p:cNvPicPr>
              <a:picLocks noChangeAspect="1" noChangeArrowheads="1"/>
            </p:cNvPicPr>
            <p:nvPr/>
          </p:nvPicPr>
          <p:blipFill>
            <a:blip r:embed="rId89" cstate="print"/>
            <a:srcRect/>
            <a:stretch>
              <a:fillRect/>
            </a:stretch>
          </p:blipFill>
          <p:spPr bwMode="auto">
            <a:xfrm>
              <a:off x="4537545" y="4872750"/>
              <a:ext cx="300240" cy="1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uppo 4180"/>
          <p:cNvGrpSpPr>
            <a:grpSpLocks/>
          </p:cNvGrpSpPr>
          <p:nvPr/>
        </p:nvGrpSpPr>
        <p:grpSpPr bwMode="auto">
          <a:xfrm>
            <a:off x="2516188" y="3430588"/>
            <a:ext cx="4527550" cy="1576387"/>
            <a:chOff x="2515425" y="3430590"/>
            <a:chExt cx="4528800" cy="1576440"/>
          </a:xfrm>
        </p:grpSpPr>
        <p:pic>
          <p:nvPicPr>
            <p:cNvPr id="4163" name="Input penna 4162"/>
            <p:cNvPicPr>
              <a:picLocks noChangeAspect="1" noChangeArrowheads="1"/>
            </p:cNvPicPr>
            <p:nvPr/>
          </p:nvPicPr>
          <p:blipFill>
            <a:blip r:embed="rId90" cstate="print"/>
            <a:srcRect/>
            <a:stretch>
              <a:fillRect/>
            </a:stretch>
          </p:blipFill>
          <p:spPr bwMode="auto">
            <a:xfrm>
              <a:off x="2498145" y="3441390"/>
              <a:ext cx="654480" cy="388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4" name="Input penna 4163"/>
            <p:cNvPicPr>
              <a:picLocks noChangeAspect="1" noChangeArrowheads="1"/>
            </p:cNvPicPr>
            <p:nvPr/>
          </p:nvPicPr>
          <p:blipFill>
            <a:blip r:embed="rId91" cstate="print"/>
            <a:srcRect/>
            <a:stretch>
              <a:fillRect/>
            </a:stretch>
          </p:blipFill>
          <p:spPr bwMode="auto">
            <a:xfrm>
              <a:off x="2648265" y="3558750"/>
              <a:ext cx="411480" cy="59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5" name="Input penna 4164"/>
            <p:cNvPicPr>
              <a:picLocks noChangeAspect="1" noChangeArrowheads="1"/>
            </p:cNvPicPr>
            <p:nvPr/>
          </p:nvPicPr>
          <p:blipFill>
            <a:blip r:embed="rId92" cstate="print"/>
            <a:srcRect/>
            <a:stretch>
              <a:fillRect/>
            </a:stretch>
          </p:blipFill>
          <p:spPr bwMode="auto">
            <a:xfrm>
              <a:off x="3062625" y="3493590"/>
              <a:ext cx="403920" cy="269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6" name="Input penna 4165"/>
            <p:cNvPicPr>
              <a:picLocks noChangeAspect="1" noChangeArrowheads="1"/>
            </p:cNvPicPr>
            <p:nvPr/>
          </p:nvPicPr>
          <p:blipFill>
            <a:blip r:embed="rId93" cstate="print"/>
            <a:srcRect/>
            <a:stretch>
              <a:fillRect/>
            </a:stretch>
          </p:blipFill>
          <p:spPr bwMode="auto">
            <a:xfrm>
              <a:off x="3077385" y="3410430"/>
              <a:ext cx="529560" cy="346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7" name="Input penna 4166"/>
            <p:cNvPicPr>
              <a:picLocks noChangeAspect="1" noChangeArrowheads="1"/>
            </p:cNvPicPr>
            <p:nvPr/>
          </p:nvPicPr>
          <p:blipFill>
            <a:blip r:embed="rId94" cstate="print"/>
            <a:srcRect/>
            <a:stretch>
              <a:fillRect/>
            </a:stretch>
          </p:blipFill>
          <p:spPr bwMode="auto">
            <a:xfrm>
              <a:off x="3489945" y="3509790"/>
              <a:ext cx="343080" cy="26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8" name="Input penna 4167"/>
            <p:cNvPicPr>
              <a:picLocks noChangeAspect="1" noChangeArrowheads="1"/>
            </p:cNvPicPr>
            <p:nvPr/>
          </p:nvPicPr>
          <p:blipFill>
            <a:blip r:embed="rId95" cstate="print"/>
            <a:srcRect/>
            <a:stretch>
              <a:fillRect/>
            </a:stretch>
          </p:blipFill>
          <p:spPr bwMode="auto">
            <a:xfrm>
              <a:off x="3754545" y="3541470"/>
              <a:ext cx="427320" cy="282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69" name="Input penna 4168"/>
            <p:cNvPicPr>
              <a:picLocks noChangeAspect="1" noChangeArrowheads="1"/>
            </p:cNvPicPr>
            <p:nvPr/>
          </p:nvPicPr>
          <p:blipFill>
            <a:blip r:embed="rId96" cstate="print"/>
            <a:srcRect/>
            <a:stretch>
              <a:fillRect/>
            </a:stretch>
          </p:blipFill>
          <p:spPr bwMode="auto">
            <a:xfrm>
              <a:off x="4147305" y="3663150"/>
              <a:ext cx="416880" cy="23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0" name="Input penna 4169"/>
            <p:cNvPicPr>
              <a:picLocks noChangeAspect="1" noChangeArrowheads="1"/>
            </p:cNvPicPr>
            <p:nvPr/>
          </p:nvPicPr>
          <p:blipFill>
            <a:blip r:embed="rId97" cstate="print"/>
            <a:srcRect/>
            <a:stretch>
              <a:fillRect/>
            </a:stretch>
          </p:blipFill>
          <p:spPr bwMode="auto">
            <a:xfrm>
              <a:off x="4519905" y="3728670"/>
              <a:ext cx="336600" cy="264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1" name="Input penna 4170"/>
            <p:cNvPicPr>
              <a:picLocks noChangeAspect="1" noChangeArrowheads="1"/>
            </p:cNvPicPr>
            <p:nvPr/>
          </p:nvPicPr>
          <p:blipFill>
            <a:blip r:embed="rId98" cstate="print"/>
            <a:srcRect/>
            <a:stretch>
              <a:fillRect/>
            </a:stretch>
          </p:blipFill>
          <p:spPr bwMode="auto">
            <a:xfrm>
              <a:off x="4633665" y="3625350"/>
              <a:ext cx="563040" cy="241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2" name="Input penna 4171"/>
            <p:cNvPicPr>
              <a:picLocks noChangeAspect="1" noChangeArrowheads="1"/>
            </p:cNvPicPr>
            <p:nvPr/>
          </p:nvPicPr>
          <p:blipFill>
            <a:blip r:embed="rId99" cstate="print"/>
            <a:srcRect/>
            <a:stretch>
              <a:fillRect/>
            </a:stretch>
          </p:blipFill>
          <p:spPr bwMode="auto">
            <a:xfrm>
              <a:off x="4873065" y="3919830"/>
              <a:ext cx="516960" cy="296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3" name="Input penna 4172"/>
            <p:cNvPicPr>
              <a:picLocks noChangeAspect="1" noChangeArrowheads="1"/>
            </p:cNvPicPr>
            <p:nvPr/>
          </p:nvPicPr>
          <p:blipFill>
            <a:blip r:embed="rId100" cstate="print"/>
            <a:srcRect/>
            <a:stretch>
              <a:fillRect/>
            </a:stretch>
          </p:blipFill>
          <p:spPr bwMode="auto">
            <a:xfrm>
              <a:off x="5254305" y="3974190"/>
              <a:ext cx="493920" cy="398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4" name="Input penna 4173"/>
            <p:cNvPicPr>
              <a:picLocks noChangeAspect="1" noChangeArrowheads="1"/>
            </p:cNvPicPr>
            <p:nvPr/>
          </p:nvPicPr>
          <p:blipFill>
            <a:blip r:embed="rId101" cstate="print"/>
            <a:srcRect/>
            <a:stretch>
              <a:fillRect/>
            </a:stretch>
          </p:blipFill>
          <p:spPr bwMode="auto">
            <a:xfrm>
              <a:off x="5418825" y="4099470"/>
              <a:ext cx="412200" cy="168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5" name="Input penna 4174"/>
            <p:cNvPicPr>
              <a:picLocks noChangeAspect="1" noChangeArrowheads="1"/>
            </p:cNvPicPr>
            <p:nvPr/>
          </p:nvPicPr>
          <p:blipFill>
            <a:blip r:embed="rId102" cstate="print"/>
            <a:srcRect/>
            <a:stretch>
              <a:fillRect/>
            </a:stretch>
          </p:blipFill>
          <p:spPr bwMode="auto">
            <a:xfrm>
              <a:off x="5601705" y="4276590"/>
              <a:ext cx="384480" cy="22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6" name="Input penna 4175"/>
            <p:cNvPicPr>
              <a:picLocks noChangeAspect="1" noChangeArrowheads="1"/>
            </p:cNvPicPr>
            <p:nvPr/>
          </p:nvPicPr>
          <p:blipFill>
            <a:blip r:embed="rId103" cstate="print"/>
            <a:srcRect/>
            <a:stretch>
              <a:fillRect/>
            </a:stretch>
          </p:blipFill>
          <p:spPr bwMode="auto">
            <a:xfrm>
              <a:off x="5904825" y="4371630"/>
              <a:ext cx="336960" cy="243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7" name="Input penna 4176"/>
            <p:cNvPicPr>
              <a:picLocks noChangeAspect="1" noChangeArrowheads="1"/>
            </p:cNvPicPr>
            <p:nvPr/>
          </p:nvPicPr>
          <p:blipFill>
            <a:blip r:embed="rId104" cstate="print"/>
            <a:srcRect/>
            <a:stretch>
              <a:fillRect/>
            </a:stretch>
          </p:blipFill>
          <p:spPr bwMode="auto">
            <a:xfrm>
              <a:off x="6138164" y="4533270"/>
              <a:ext cx="676682" cy="322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8" name="Input penna 4177"/>
            <p:cNvPicPr>
              <a:picLocks noChangeAspect="1" noChangeArrowheads="1"/>
            </p:cNvPicPr>
            <p:nvPr/>
          </p:nvPicPr>
          <p:blipFill>
            <a:blip r:embed="rId105" cstate="print"/>
            <a:srcRect/>
            <a:stretch>
              <a:fillRect/>
            </a:stretch>
          </p:blipFill>
          <p:spPr bwMode="auto">
            <a:xfrm>
              <a:off x="6459945" y="4790670"/>
              <a:ext cx="377640" cy="237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79" name="Input penna 4178"/>
            <p:cNvPicPr>
              <a:picLocks noChangeAspect="1" noChangeArrowheads="1"/>
            </p:cNvPicPr>
            <p:nvPr/>
          </p:nvPicPr>
          <p:blipFill>
            <a:blip r:embed="rId106" cstate="print"/>
            <a:srcRect/>
            <a:stretch>
              <a:fillRect/>
            </a:stretch>
          </p:blipFill>
          <p:spPr bwMode="auto">
            <a:xfrm>
              <a:off x="6967545" y="4642710"/>
              <a:ext cx="95760" cy="1000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uppo 4184"/>
          <p:cNvGrpSpPr>
            <a:grpSpLocks/>
          </p:cNvGrpSpPr>
          <p:nvPr/>
        </p:nvGrpSpPr>
        <p:grpSpPr bwMode="auto">
          <a:xfrm>
            <a:off x="1905000" y="5273675"/>
            <a:ext cx="869950" cy="388938"/>
            <a:chOff x="1904505" y="5274150"/>
            <a:chExt cx="869760" cy="387720"/>
          </a:xfrm>
        </p:grpSpPr>
        <p:pic>
          <p:nvPicPr>
            <p:cNvPr id="4182" name="Input penna 4181"/>
            <p:cNvPicPr>
              <a:picLocks noChangeAspect="1" noChangeArrowheads="1"/>
            </p:cNvPicPr>
            <p:nvPr/>
          </p:nvPicPr>
          <p:blipFill>
            <a:blip r:embed="rId107" cstate="print"/>
            <a:srcRect/>
            <a:stretch>
              <a:fillRect/>
            </a:stretch>
          </p:blipFill>
          <p:spPr bwMode="auto">
            <a:xfrm>
              <a:off x="1885065" y="5412816"/>
              <a:ext cx="413280" cy="269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3" name="Input penna 4182"/>
            <p:cNvPicPr>
              <a:picLocks noChangeAspect="1" noChangeArrowheads="1"/>
            </p:cNvPicPr>
            <p:nvPr/>
          </p:nvPicPr>
          <p:blipFill>
            <a:blip r:embed="rId108" cstate="print"/>
            <a:srcRect/>
            <a:stretch>
              <a:fillRect/>
            </a:stretch>
          </p:blipFill>
          <p:spPr bwMode="auto">
            <a:xfrm>
              <a:off x="2210145" y="5319556"/>
              <a:ext cx="354600" cy="2896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4" name="Input penna 4183"/>
            <p:cNvPicPr>
              <a:picLocks noChangeAspect="1" noChangeArrowheads="1"/>
            </p:cNvPicPr>
            <p:nvPr/>
          </p:nvPicPr>
          <p:blipFill>
            <a:blip r:embed="rId109" cstate="print"/>
            <a:srcRect/>
            <a:stretch>
              <a:fillRect/>
            </a:stretch>
          </p:blipFill>
          <p:spPr bwMode="auto">
            <a:xfrm>
              <a:off x="2468985" y="5253329"/>
              <a:ext cx="326160" cy="2936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uppo 4189"/>
          <p:cNvGrpSpPr>
            <a:grpSpLocks/>
          </p:cNvGrpSpPr>
          <p:nvPr/>
        </p:nvGrpSpPr>
        <p:grpSpPr bwMode="auto">
          <a:xfrm>
            <a:off x="6627813" y="2735263"/>
            <a:ext cx="827087" cy="641350"/>
            <a:chOff x="6627345" y="2734710"/>
            <a:chExt cx="826920" cy="641880"/>
          </a:xfrm>
        </p:grpSpPr>
        <p:pic>
          <p:nvPicPr>
            <p:cNvPr id="4186" name="Input penna 4185"/>
            <p:cNvPicPr>
              <a:picLocks noChangeAspect="1" noChangeArrowheads="1"/>
            </p:cNvPicPr>
            <p:nvPr/>
          </p:nvPicPr>
          <p:blipFill>
            <a:blip r:embed="rId110" cstate="print"/>
            <a:srcRect/>
            <a:stretch>
              <a:fillRect/>
            </a:stretch>
          </p:blipFill>
          <p:spPr bwMode="auto">
            <a:xfrm>
              <a:off x="6980505" y="2714899"/>
              <a:ext cx="153720" cy="6825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7" name="Input penna 4186"/>
            <p:cNvPicPr>
              <a:picLocks noChangeAspect="1" noChangeArrowheads="1"/>
            </p:cNvPicPr>
            <p:nvPr/>
          </p:nvPicPr>
          <p:blipFill>
            <a:blip r:embed="rId111" cstate="print"/>
            <a:srcRect/>
            <a:stretch>
              <a:fillRect/>
            </a:stretch>
          </p:blipFill>
          <p:spPr bwMode="auto">
            <a:xfrm>
              <a:off x="6606825" y="2998950"/>
              <a:ext cx="868320" cy="5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8" name="Input penna 4187"/>
            <p:cNvPicPr>
              <a:picLocks noChangeAspect="1" noChangeArrowheads="1"/>
            </p:cNvPicPr>
            <p:nvPr/>
          </p:nvPicPr>
          <p:blipFill>
            <a:blip r:embed="rId112" cstate="print"/>
            <a:srcRect/>
            <a:stretch>
              <a:fillRect/>
            </a:stretch>
          </p:blipFill>
          <p:spPr bwMode="auto">
            <a:xfrm>
              <a:off x="6614025" y="2805618"/>
              <a:ext cx="784440" cy="48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89" name="Input penna 4188"/>
            <p:cNvPicPr>
              <a:picLocks noChangeAspect="1" noChangeArrowheads="1"/>
            </p:cNvPicPr>
            <p:nvPr/>
          </p:nvPicPr>
          <p:blipFill>
            <a:blip r:embed="rId113" cstate="print"/>
            <a:srcRect/>
            <a:stretch>
              <a:fillRect/>
            </a:stretch>
          </p:blipFill>
          <p:spPr bwMode="auto">
            <a:xfrm>
              <a:off x="6829665" y="2795900"/>
              <a:ext cx="506520" cy="5519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0" name="Input penna 159"/>
          <p:cNvPicPr>
            <a:picLocks noChangeAspect="1" noChangeArrowheads="1"/>
          </p:cNvPicPr>
          <p:nvPr/>
        </p:nvPicPr>
        <p:blipFill>
          <a:blip r:embed="rId114" cstate="print"/>
          <a:srcRect/>
          <a:stretch>
            <a:fillRect/>
          </a:stretch>
        </p:blipFill>
        <p:spPr bwMode="auto">
          <a:xfrm>
            <a:off x="6088063" y="-14288"/>
            <a:ext cx="793750" cy="774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1" name="Rettangolo 4190"/>
          <p:cNvSpPr/>
          <p:nvPr/>
        </p:nvSpPr>
        <p:spPr>
          <a:xfrm>
            <a:off x="6246813" y="2613025"/>
            <a:ext cx="1822450" cy="881063"/>
          </a:xfrm>
          <a:prstGeom prst="rect">
            <a:avLst/>
          </a:prstGeom>
          <a:noFill/>
          <a:ln w="571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25" name="124 Imagen" descr="logo rete29aprile_baja.jpg"/>
          <p:cNvPicPr>
            <a:picLocks noChangeAspect="1"/>
          </p:cNvPicPr>
          <p:nvPr/>
        </p:nvPicPr>
        <p:blipFill>
          <a:blip r:embed="rId115" cstate="print"/>
          <a:stretch>
            <a:fillRect/>
          </a:stretch>
        </p:blipFill>
        <p:spPr>
          <a:xfrm>
            <a:off x="179512" y="0"/>
            <a:ext cx="1224136" cy="1440160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16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0" presetClass="path" presetSubtype="0" accel="5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2.17391E-6 L 0.00365 0.00023 C -0.00052 0.00485 -0.00712 0.00855 -0.00885 0.01503 C -0.01094 0.02405 -0.00885 0.03423 -0.00694 0.04348 C -0.00642 0.04602 -0.00399 0.04833 -0.00173 0.04926 C 0.0033 0.05088 0.00868 0.05041 0.01389 0.05088 C 0.02066 0.05203 0.02656 0.05365 0.03316 0.05481 C 0.03629 0.05435 0.03958 0.05527 0.04202 0.05296 C 0.05018 0.04556 0.04149 0.0444 0.03837 0.04348 C 0.02969 0.04417 0.02083 0.0444 0.01233 0.04556 C 0.01042 0.04556 0.00833 0.04602 0.00695 0.04741 C 0.00538 0.04856 0.00452 0.05088 0.00365 0.05296 C 0.00261 0.05874 -1.38889E-6 0.07493 -1.38889E-6 0.07955 C -1.38889E-6 0.08811 0.00035 0.09644 0.00174 0.10453 C 0.00226 0.10615 0.00382 0.10707 0.00538 0.108 C 0.00868 0.11101 0.01181 0.11471 0.0158 0.11586 C 0.02049 0.11702 0.02518 0.11771 0.02969 0.11956 C 0.04011 0.12419 0.03559 0.12234 0.04375 0.12511 C 0.04479 0.12349 0.04636 0.12164 0.04722 0.11956 C 0.04879 0.11586 0.0507 0.108 0.0507 0.10846 C 0.04948 0.10499 0.05018 0.09944 0.04722 0.09875 C 0.03438 0.09482 0.03247 0.10083 0.02813 0.108 C 0.02656 0.11216 0.02587 0.11679 0.02274 0.11956 C 0.02014 0.12188 0.01684 0.12349 0.01389 0.12511 C 0.01198 0.13645 0.01059 0.13853 0.01389 0.15194 C 0.01441 0.15402 0.01615 0.15472 0.01754 0.1561 C 0.01893 0.15703 0.02083 0.15726 0.02274 0.15772 C 0.02396 0.15934 0.02465 0.16188 0.02622 0.1635 C 0.02761 0.16466 0.03021 0.16559 0.03143 0.16744 C 0.03976 0.17807 0.02969 0.17275 0.04028 0.17692 C 0.0441 0.17969 0.04844 0.18501 0.05417 0.17877 C 0.05538 0.17692 0.05295 0.17484 0.05261 0.17275 C 0.03559 0.17599 0.03646 0.17183 0.04375 0.20351 C 0.0441 0.20559 0.04705 0.20513 0.04896 0.20536 C 0.05295 0.20629 0.05712 0.20652 0.06111 0.20744 C 0.06233 0.2086 0.06337 0.21022 0.06476 0.21114 C 0.06615 0.21207 0.07014 0.21485 0.07014 0.21323 L 0.06476 0.20744 C 0.05833 0.2086 0.05156 0.2086 0.04531 0.21114 C 0.0434 0.21184 0.04202 0.21438 0.04202 0.2167 C 0.04202 0.21762 0.04149 0.24468 0.04896 0.25115 C 0.05035 0.25231 0.05261 0.25231 0.05417 0.253 C 0.05886 0.25162 0.06458 0.25254 0.06806 0.24907 C 0.06979 0.24792 0.06493 0.24537 0.06285 0.24537 C 0.06094 0.24537 0.05695 0.26064 0.05764 0.24907 C 0.05833 0.23751 0.06545 0.17299 0.06684 0.17599 C 0.06823 0.179 0.0658 0.26619 0.06649 0.26642 L 0.07136 0.17807 " pathEditMode="relative" rAng="0" ptsTypes="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1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olo 1"/>
          <p:cNvSpPr>
            <a:spLocks noGrp="1"/>
          </p:cNvSpPr>
          <p:nvPr>
            <p:ph type="title"/>
          </p:nvPr>
        </p:nvSpPr>
        <p:spPr>
          <a:xfrm>
            <a:off x="2987824" y="274638"/>
            <a:ext cx="5698976" cy="1143000"/>
          </a:xfrm>
        </p:spPr>
        <p:txBody>
          <a:bodyPr/>
          <a:lstStyle/>
          <a:p>
            <a:pPr eaLnBrk="1" hangingPunct="1"/>
            <a:r>
              <a:rPr lang="it-IT" dirty="0" smtClean="0"/>
              <a:t>Passaggio determinante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388" y="1600200"/>
            <a:ext cx="8785225" cy="5257800"/>
          </a:xfrm>
        </p:spPr>
        <p:txBody>
          <a:bodyPr/>
          <a:lstStyle/>
          <a:p>
            <a:pPr eaLnBrk="1" hangingPunct="1">
              <a:lnSpc>
                <a:spcPts val="3200"/>
              </a:lnSpc>
            </a:pPr>
            <a:r>
              <a:rPr lang="it-IT" dirty="0" smtClean="0">
                <a:solidFill>
                  <a:srgbClr val="C00000"/>
                </a:solidFill>
              </a:rPr>
              <a:t>Occorre avere uno sguardo 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d’insieme ed essere capaci</a:t>
            </a:r>
            <a:br>
              <a:rPr lang="it-IT" dirty="0" smtClean="0">
                <a:solidFill>
                  <a:srgbClr val="C00000"/>
                </a:solidFill>
              </a:rPr>
            </a:br>
            <a:r>
              <a:rPr lang="it-IT" dirty="0" smtClean="0">
                <a:solidFill>
                  <a:srgbClr val="C00000"/>
                </a:solidFill>
              </a:rPr>
              <a:t>di trasmetterlo</a:t>
            </a:r>
          </a:p>
          <a:p>
            <a:pPr eaLnBrk="1" hangingPunct="1">
              <a:lnSpc>
                <a:spcPts val="3200"/>
              </a:lnSpc>
            </a:pPr>
            <a:r>
              <a:rPr lang="it-IT" dirty="0" smtClean="0"/>
              <a:t> è una fase UNICA: è in</a:t>
            </a:r>
            <a:br>
              <a:rPr lang="it-IT" dirty="0" smtClean="0"/>
            </a:br>
            <a:r>
              <a:rPr lang="it-IT" dirty="0" smtClean="0"/>
              <a:t>arrivo un cataclisma, composto </a:t>
            </a:r>
            <a:br>
              <a:rPr lang="it-IT" dirty="0" smtClean="0"/>
            </a:br>
            <a:r>
              <a:rPr lang="it-IT" dirty="0" smtClean="0"/>
              <a:t>da tanti disastri che vanno </a:t>
            </a:r>
            <a:br>
              <a:rPr lang="it-IT" dirty="0" smtClean="0"/>
            </a:br>
            <a:r>
              <a:rPr lang="it-IT" dirty="0" smtClean="0"/>
              <a:t>nella stessa direzione, ma </a:t>
            </a:r>
            <a:br>
              <a:rPr lang="it-IT" dirty="0" smtClean="0"/>
            </a:br>
            <a:r>
              <a:rPr lang="it-IT" dirty="0" smtClean="0"/>
              <a:t>sappiamo in cosa consisterà.</a:t>
            </a:r>
            <a:br>
              <a:rPr lang="it-IT" dirty="0" smtClean="0"/>
            </a:br>
            <a:endParaRPr lang="it-IT" dirty="0" smtClean="0"/>
          </a:p>
        </p:txBody>
      </p:sp>
      <p:pic>
        <p:nvPicPr>
          <p:cNvPr id="1026" name="Picture 2" descr="http://alessioweb.altervista.org/immagini/sferadicrista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600" y="1773238"/>
            <a:ext cx="285115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258888" y="5116513"/>
            <a:ext cx="2089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2000" b="1">
                <a:solidFill>
                  <a:srgbClr val="0070C0"/>
                </a:solidFill>
              </a:rPr>
              <a:t>Tagli agli stipendi</a:t>
            </a: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323850" y="5653088"/>
            <a:ext cx="25923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2000" b="1">
                <a:solidFill>
                  <a:srgbClr val="0070C0"/>
                </a:solidFill>
              </a:rPr>
              <a:t>Uso forzato e punitivo di ogni valutazione (VQR ecc.)</a:t>
            </a:r>
          </a:p>
        </p:txBody>
      </p:sp>
      <p:sp>
        <p:nvSpPr>
          <p:cNvPr id="8" name="CasellaDiTesto 7"/>
          <p:cNvSpPr txBox="1">
            <a:spLocks noChangeArrowheads="1"/>
          </p:cNvSpPr>
          <p:nvPr/>
        </p:nvSpPr>
        <p:spPr bwMode="auto">
          <a:xfrm>
            <a:off x="3703638" y="5029200"/>
            <a:ext cx="20875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2000" b="1">
                <a:solidFill>
                  <a:srgbClr val="0070C0"/>
                </a:solidFill>
              </a:rPr>
              <a:t>Programmazioni vaghe o senza speranze</a:t>
            </a:r>
          </a:p>
        </p:txBody>
      </p:sp>
      <p:sp>
        <p:nvSpPr>
          <p:cNvPr id="9" name="CasellaDiTesto 8"/>
          <p:cNvSpPr txBox="1">
            <a:spLocks noChangeArrowheads="1"/>
          </p:cNvSpPr>
          <p:nvPr/>
        </p:nvSpPr>
        <p:spPr bwMode="auto">
          <a:xfrm>
            <a:off x="5394325" y="5719763"/>
            <a:ext cx="22240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2000" b="1">
                <a:solidFill>
                  <a:srgbClr val="0070C0"/>
                </a:solidFill>
              </a:rPr>
              <a:t>sfruttamento selvaggio del precariato</a:t>
            </a:r>
          </a:p>
        </p:txBody>
      </p:sp>
      <p:sp>
        <p:nvSpPr>
          <p:cNvPr id="10" name="CasellaDiTesto 9"/>
          <p:cNvSpPr txBox="1">
            <a:spLocks noChangeArrowheads="1"/>
          </p:cNvSpPr>
          <p:nvPr/>
        </p:nvSpPr>
        <p:spPr bwMode="auto">
          <a:xfrm>
            <a:off x="6475413" y="5268913"/>
            <a:ext cx="20891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2000" b="1">
                <a:solidFill>
                  <a:srgbClr val="0070C0"/>
                </a:solidFill>
              </a:rPr>
              <a:t>ABILITAZIONI</a:t>
            </a:r>
          </a:p>
        </p:txBody>
      </p:sp>
      <p:sp>
        <p:nvSpPr>
          <p:cNvPr id="11" name="CasellaDiTesto 10"/>
          <p:cNvSpPr txBox="1">
            <a:spLocks noChangeArrowheads="1"/>
          </p:cNvSpPr>
          <p:nvPr/>
        </p:nvSpPr>
        <p:spPr bwMode="auto">
          <a:xfrm>
            <a:off x="2584450" y="6045200"/>
            <a:ext cx="2452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2000" b="1">
                <a:solidFill>
                  <a:srgbClr val="0070C0"/>
                </a:solidFill>
              </a:rPr>
              <a:t>Incrementi delle tasse studentesche</a:t>
            </a:r>
          </a:p>
        </p:txBody>
      </p:sp>
      <p:sp>
        <p:nvSpPr>
          <p:cNvPr id="12" name="CasellaDiTesto 11"/>
          <p:cNvSpPr txBox="1">
            <a:spLocks noChangeArrowheads="1"/>
          </p:cNvSpPr>
          <p:nvPr/>
        </p:nvSpPr>
        <p:spPr bwMode="auto">
          <a:xfrm>
            <a:off x="7215188" y="5942013"/>
            <a:ext cx="1739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2000" b="1">
                <a:solidFill>
                  <a:srgbClr val="0070C0"/>
                </a:solidFill>
              </a:rPr>
              <a:t>Chiusura CDL e SSD</a:t>
            </a:r>
          </a:p>
        </p:txBody>
      </p:sp>
      <p:sp>
        <p:nvSpPr>
          <p:cNvPr id="13" name="CasellaDiTesto 12"/>
          <p:cNvSpPr txBox="1">
            <a:spLocks noChangeArrowheads="1"/>
          </p:cNvSpPr>
          <p:nvPr/>
        </p:nvSpPr>
        <p:spPr bwMode="auto">
          <a:xfrm>
            <a:off x="8283575" y="4900613"/>
            <a:ext cx="481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2000" b="1">
                <a:solidFill>
                  <a:srgbClr val="0070C0"/>
                </a:solidFill>
              </a:rPr>
              <a:t>…</a:t>
            </a:r>
          </a:p>
        </p:txBody>
      </p:sp>
      <p:pic>
        <p:nvPicPr>
          <p:cNvPr id="14" name="13 Imagen" descr="logo rete29aprile_baj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0"/>
            <a:ext cx="1139653" cy="1340768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1224135"/>
          </a:xfrm>
        </p:spPr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E ORA?</a:t>
            </a:r>
            <a:endParaRPr lang="it-IT" dirty="0">
              <a:solidFill>
                <a:srgbClr val="FF0000"/>
              </a:solidFill>
            </a:endParaRPr>
          </a:p>
        </p:txBody>
      </p:sp>
      <p:sp>
        <p:nvSpPr>
          <p:cNvPr id="10" name="9 Subtítulo"/>
          <p:cNvSpPr>
            <a:spLocks noGrp="1"/>
          </p:cNvSpPr>
          <p:nvPr>
            <p:ph type="subTitle" idx="1"/>
          </p:nvPr>
        </p:nvSpPr>
        <p:spPr>
          <a:xfrm>
            <a:off x="611560" y="3886200"/>
            <a:ext cx="8208912" cy="175260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it-IT" b="1" dirty="0" smtClean="0">
                <a:solidFill>
                  <a:schemeClr val="tx1"/>
                </a:solidFill>
              </a:rPr>
              <a:t>Disegno di legge recante delega al Governo in materia di istruzione, università e ricerca (</a:t>
            </a:r>
            <a:r>
              <a:rPr lang="it-IT" b="1" dirty="0" smtClean="0">
                <a:solidFill>
                  <a:srgbClr val="FF0000"/>
                </a:solidFill>
              </a:rPr>
              <a:t>ddl collegato alla legge di stabilità per il 2014</a:t>
            </a:r>
            <a:r>
              <a:rPr lang="it-IT" b="1" dirty="0" smtClean="0">
                <a:solidFill>
                  <a:schemeClr val="tx1"/>
                </a:solidFill>
              </a:rPr>
              <a:t>)</a:t>
            </a:r>
          </a:p>
          <a:p>
            <a:r>
              <a:rPr lang="it-IT" b="1" dirty="0" smtClean="0">
                <a:solidFill>
                  <a:schemeClr val="tx1"/>
                </a:solidFill>
              </a:rPr>
              <a:t>(ISTRUZIONE, UNIVERSITA' E RICERCA )</a:t>
            </a:r>
          </a:p>
          <a:p>
            <a:endParaRPr lang="it-IT" dirty="0" smtClean="0">
              <a:solidFill>
                <a:schemeClr val="tx1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7 novembre 2013</a:t>
            </a:r>
          </a:p>
          <a:p>
            <a:endParaRPr lang="it-IT" dirty="0"/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Anticipazioni del Disegno legge</a:t>
            </a:r>
            <a:endParaRPr lang="it-I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Da ampia delega al riassetto di istruzione, università e ricerca:</a:t>
            </a:r>
          </a:p>
          <a:p>
            <a:pPr lvl="1"/>
            <a:r>
              <a:rPr lang="it-IT" dirty="0" smtClean="0"/>
              <a:t>introduzione di incentivi e sanzioni basati sui risultati della gestione</a:t>
            </a:r>
          </a:p>
          <a:p>
            <a:pPr lvl="1"/>
            <a:r>
              <a:rPr lang="it-IT" dirty="0" smtClean="0"/>
              <a:t>non dovranno risultare nuovi o maggiori oneri per la finanza pubblica</a:t>
            </a:r>
          </a:p>
          <a:p>
            <a:pPr lvl="1"/>
            <a:r>
              <a:rPr lang="it-IT" dirty="0" smtClean="0"/>
              <a:t>riduzione dei controlli preventivi di legittimità e dei vincoli al reclutamento</a:t>
            </a:r>
          </a:p>
          <a:p>
            <a:pPr lvl="1"/>
            <a:r>
              <a:rPr lang="it-IT" dirty="0" smtClean="0"/>
              <a:t>incentivazione di </a:t>
            </a:r>
            <a:r>
              <a:rPr lang="it-IT" b="1" dirty="0" smtClean="0"/>
              <a:t>finanziamenti privati</a:t>
            </a:r>
            <a:r>
              <a:rPr lang="it-IT" dirty="0" smtClean="0"/>
              <a:t>, anche con maggiore libertà di spesa</a:t>
            </a:r>
          </a:p>
          <a:p>
            <a:pPr lvl="1"/>
            <a:r>
              <a:rPr lang="it-IT" dirty="0" smtClean="0"/>
              <a:t>semplificazione del finanziamento privato di posti di docente</a:t>
            </a:r>
          </a:p>
          <a:p>
            <a:pPr lvl="1"/>
            <a:r>
              <a:rPr lang="it-IT" dirty="0" smtClean="0"/>
              <a:t>semplificazione delle valutazioni di tipo preventivo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Anticipazioni del Disegno legge</a:t>
            </a:r>
            <a:endParaRPr lang="it-I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20000"/>
              </a:lnSpc>
            </a:pPr>
            <a:r>
              <a:rPr lang="it-IT" sz="3000" dirty="0" smtClean="0"/>
              <a:t>contributi universitari, con la revisione del rapporto con il finanziamento pubblico e la definizione di limiti ai contributi e alla possibilità di aumento degli stessi, anche in rapporto alle condizioni economiche dello studente e della famiglia</a:t>
            </a:r>
          </a:p>
          <a:p>
            <a:pPr lvl="1"/>
            <a:r>
              <a:rPr lang="it-IT" sz="3000" dirty="0" smtClean="0"/>
              <a:t>abilitazione scientifica nazionale: con la revisione delle regole di funzionamento delle commissioni e dei criteri di valutazione e l'introduzione di meccanismi volti a contenere il numero dei partecipanti e degli abilitati</a:t>
            </a:r>
          </a:p>
          <a:p>
            <a:pPr lvl="1"/>
            <a:r>
              <a:rPr lang="it-IT" sz="3000" dirty="0" smtClean="0"/>
              <a:t>ricercatori e assegnisti di ricerca: riduzione del numero di figure e introduzione di maggiore flessibilità nella selezione</a:t>
            </a:r>
          </a:p>
          <a:p>
            <a:pPr lvl="1"/>
            <a:r>
              <a:rPr lang="it-IT" sz="3000" dirty="0" smtClean="0"/>
              <a:t>promozione della ricerca universitaria: attraverso incentivi per i docenti che ottengono finanziamenti europei e attraverso la portabilità dei finanziamenti per la ricerca</a:t>
            </a:r>
          </a:p>
          <a:p>
            <a:pPr lvl="1"/>
            <a:endParaRPr lang="it-IT" dirty="0" smtClean="0"/>
          </a:p>
          <a:p>
            <a:pPr lvl="1"/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Carrozza_borse di studi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6572250" cy="2295525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4" name="3 CuadroTexto"/>
          <p:cNvSpPr txBox="1"/>
          <p:nvPr/>
        </p:nvSpPr>
        <p:spPr>
          <a:xfrm>
            <a:off x="4860032" y="256490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Art. 2. </a:t>
            </a:r>
            <a:r>
              <a:rPr lang="it-IT" dirty="0" err="1" smtClean="0"/>
              <a:t>DL</a:t>
            </a:r>
            <a:r>
              <a:rPr lang="it-IT" dirty="0" smtClean="0"/>
              <a:t>. 12/9/2013, n. 104: il fondo integrativo statale è incrementato di 100M € a partire del 2014.</a:t>
            </a:r>
            <a:endParaRPr lang="it-IT" dirty="0"/>
          </a:p>
        </p:txBody>
      </p:sp>
      <p:pic>
        <p:nvPicPr>
          <p:cNvPr id="2" name="1 Imagen" descr="Carrozza_borse di stud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4207371" cy="146838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4 CuadroTexto"/>
          <p:cNvSpPr txBox="1"/>
          <p:nvPr/>
        </p:nvSpPr>
        <p:spPr>
          <a:xfrm>
            <a:off x="683568" y="3645024"/>
            <a:ext cx="180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Ma </a:t>
            </a:r>
            <a:r>
              <a:rPr lang="it-IT" dirty="0" smtClean="0"/>
              <a:t>la legge di stabilità stanzia per il 2014 </a:t>
            </a:r>
            <a:r>
              <a:rPr lang="it-IT" b="1" dirty="0" smtClean="0"/>
              <a:t>12,8M €. </a:t>
            </a:r>
            <a:r>
              <a:rPr lang="it-IT" b="1" dirty="0" smtClean="0">
                <a:solidFill>
                  <a:srgbClr val="FF0000"/>
                </a:solidFill>
              </a:rPr>
              <a:t>Il totale sarebbe vicino al minimo storico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6" name="5 Imagen" descr="Fondo borse di studi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3573016"/>
            <a:ext cx="5796136" cy="308670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6 CuadroTexto"/>
          <p:cNvSpPr txBox="1"/>
          <p:nvPr/>
        </p:nvSpPr>
        <p:spPr>
          <a:xfrm>
            <a:off x="323528" y="57332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Fonte: ROARS (15/11/2013)</a:t>
            </a:r>
            <a:endParaRPr lang="it-IT" dirty="0"/>
          </a:p>
        </p:txBody>
      </p:sp>
      <p:sp>
        <p:nvSpPr>
          <p:cNvPr id="8" name="7 CuadroTexto"/>
          <p:cNvSpPr txBox="1"/>
          <p:nvPr/>
        </p:nvSpPr>
        <p:spPr>
          <a:xfrm>
            <a:off x="323528" y="332656"/>
            <a:ext cx="1800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DIRITTO ALLO STUDIO??</a:t>
            </a:r>
            <a:endParaRPr lang="it-IT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Borse di studi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484784"/>
            <a:ext cx="7452320" cy="4730044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4211960" y="645333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Fonte: ROARS (15/11/2013)</a:t>
            </a:r>
            <a:endParaRPr lang="it-IT" dirty="0"/>
          </a:p>
        </p:txBody>
      </p:sp>
      <p:sp>
        <p:nvSpPr>
          <p:cNvPr id="4" name="3 Elipse"/>
          <p:cNvSpPr/>
          <p:nvPr/>
        </p:nvSpPr>
        <p:spPr>
          <a:xfrm>
            <a:off x="1763688" y="3429000"/>
            <a:ext cx="1584176" cy="21602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Borse di studio</a:t>
            </a:r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FF0000"/>
                </a:solidFill>
              </a:rPr>
              <a:t>Spesa per istruzione come % della spessa pubblica</a:t>
            </a:r>
            <a:endParaRPr lang="it-IT" sz="3200" dirty="0">
              <a:solidFill>
                <a:srgbClr val="FF0000"/>
              </a:solidFill>
            </a:endParaRPr>
          </a:p>
        </p:txBody>
      </p:sp>
      <p:pic>
        <p:nvPicPr>
          <p:cNvPr id="3" name="2 Imagen" descr="spesa per istruzio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124744"/>
            <a:ext cx="5669062" cy="4545597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635896" y="6093296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Slide di De </a:t>
            </a:r>
            <a:r>
              <a:rPr lang="it-IT" dirty="0" err="1" smtClean="0"/>
              <a:t>Nicolao</a:t>
            </a:r>
            <a:r>
              <a:rPr lang="it-IT" dirty="0" smtClean="0"/>
              <a:t> (</a:t>
            </a:r>
            <a:r>
              <a:rPr lang="it-IT" dirty="0" err="1" smtClean="0"/>
              <a:t>Roars</a:t>
            </a:r>
            <a:r>
              <a:rPr lang="it-IT" dirty="0" smtClean="0"/>
              <a:t>, 27/6/2013)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rapporto studenti-docen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980728"/>
            <a:ext cx="7082358" cy="461935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995936" y="6021288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Slide di De </a:t>
            </a:r>
            <a:r>
              <a:rPr lang="it-IT" dirty="0" err="1" smtClean="0"/>
              <a:t>Nicolao</a:t>
            </a:r>
            <a:r>
              <a:rPr lang="it-IT" dirty="0" smtClean="0"/>
              <a:t> (</a:t>
            </a:r>
            <a:r>
              <a:rPr lang="it-IT" dirty="0" err="1" smtClean="0"/>
              <a:t>Roars</a:t>
            </a:r>
            <a:r>
              <a:rPr lang="it-IT" dirty="0" smtClean="0"/>
              <a:t>, 27/6/2013)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2985</Words>
  <Application>Microsoft Office PowerPoint</Application>
  <PresentationFormat>Presentazione su schermo (4:3)</PresentationFormat>
  <Paragraphs>289</Paragraphs>
  <Slides>56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58" baseType="lpstr">
      <vt:lpstr>Tema de Office</vt:lpstr>
      <vt:lpstr>Grafico di Microsoft Graph</vt:lpstr>
      <vt:lpstr>STANNO UCCIDENDO L’UNIVERSITÀ</vt:lpstr>
      <vt:lpstr>Diapositiva 2</vt:lpstr>
      <vt:lpstr>Diapositiva 3</vt:lpstr>
      <vt:lpstr>Diapositiva 4</vt:lpstr>
      <vt:lpstr>Diapositiva 5</vt:lpstr>
      <vt:lpstr>Diapositiva 6</vt:lpstr>
      <vt:lpstr>Borse di studio</vt:lpstr>
      <vt:lpstr>Spesa per istruzione come % della spessa pubblica</vt:lpstr>
      <vt:lpstr>Diapositiva 9</vt:lpstr>
      <vt:lpstr>Troppi laureati in Italia?</vt:lpstr>
      <vt:lpstr>In italia ci sono troppi laureati?</vt:lpstr>
      <vt:lpstr>La percentuale di iscritti universitari stranieri per ateneo, 2011/12</vt:lpstr>
      <vt:lpstr>Diapositiva 13</vt:lpstr>
      <vt:lpstr>Diapositiva 14</vt:lpstr>
      <vt:lpstr>Dottorati</vt:lpstr>
      <vt:lpstr>Medicina: contratti per specializzazione</vt:lpstr>
      <vt:lpstr>Finanz. pubblico per cittadino alle Univ (2008-2012)</vt:lpstr>
      <vt:lpstr>Evoluzione del Finanziamento: gli altri Stati</vt:lpstr>
      <vt:lpstr>Evoluzione quantitativa delle tre fasce della docenza (2005-2015)</vt:lpstr>
      <vt:lpstr>Evoluzione della docenza con progressioni  (2008-2018)</vt:lpstr>
      <vt:lpstr>Organico RTD per aree scientifico disciplinari al 16/11/2013</vt:lpstr>
      <vt:lpstr>Totale organico RTD a Genova (16/11/2013)</vt:lpstr>
      <vt:lpstr>Finanziamenti PRIN 2001-2012</vt:lpstr>
      <vt:lpstr>Diapositiva 24</vt:lpstr>
      <vt:lpstr>Valutazione della ricerca? VQR e ASN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PRINCIPALI PROVVEDIMENTI A CARICO del personale TA degli  ATENEI</vt:lpstr>
      <vt:lpstr>principali provvedimenti a carico del personale ta degli  atenei</vt:lpstr>
      <vt:lpstr>principali provvedimenti a carico del personale ta degli  atenei</vt:lpstr>
      <vt:lpstr>Riforma Brunetta (D. 150/2009 e L. 141/2011)</vt:lpstr>
      <vt:lpstr>Quali altri interventi dopo il D. 150/2009?</vt:lpstr>
      <vt:lpstr>Quante ore sono aperte le biblioteche dell’Università di Genova?</vt:lpstr>
      <vt:lpstr>Quante ore sono aperte le biblioteche dell’università di…</vt:lpstr>
      <vt:lpstr>Quante lezioni frequentano gli studenti?</vt:lpstr>
      <vt:lpstr>Tutti contro tutti</vt:lpstr>
      <vt:lpstr>Tutti contro tutti: i ricercatori</vt:lpstr>
      <vt:lpstr>Tutti contro tutti: RU e PA / PO</vt:lpstr>
      <vt:lpstr>Tutti contro tutti</vt:lpstr>
      <vt:lpstr>Tutti contro tutti: i TA (Genova)</vt:lpstr>
      <vt:lpstr>Tutti contro tutti: Docenti ↔ TA (Genova)</vt:lpstr>
      <vt:lpstr>Tutti contro tutti: Abilitazione Scientifica Nazionale</vt:lpstr>
      <vt:lpstr>Tutti contro tutti: le scelte delle matricole</vt:lpstr>
      <vt:lpstr>Tutti contro tutti: risultati della VQR</vt:lpstr>
      <vt:lpstr>Diapositiva 49</vt:lpstr>
      <vt:lpstr>Diapositiva 50</vt:lpstr>
      <vt:lpstr>Fine 2013: docenti (mappa della situazione)</vt:lpstr>
      <vt:lpstr>Diapositiva 52</vt:lpstr>
      <vt:lpstr>Passaggio determinante</vt:lpstr>
      <vt:lpstr>E ORA?</vt:lpstr>
      <vt:lpstr>Anticipazioni del Disegno legge</vt:lpstr>
      <vt:lpstr>Anticipazioni del Disegno legge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ALH</dc:creator>
  <cp:lastModifiedBy>Computer</cp:lastModifiedBy>
  <cp:revision>115</cp:revision>
  <dcterms:created xsi:type="dcterms:W3CDTF">2013-11-10T17:38:36Z</dcterms:created>
  <dcterms:modified xsi:type="dcterms:W3CDTF">2013-11-18T09:11:29Z</dcterms:modified>
</cp:coreProperties>
</file>